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62" r:id="rId5"/>
    <p:sldId id="273" r:id="rId6"/>
    <p:sldId id="260" r:id="rId7"/>
    <p:sldId id="271" r:id="rId8"/>
    <p:sldId id="272" r:id="rId9"/>
    <p:sldId id="267" r:id="rId10"/>
    <p:sldId id="268" r:id="rId11"/>
    <p:sldId id="269" r:id="rId12"/>
    <p:sldId id="274" r:id="rId13"/>
    <p:sldId id="265" r:id="rId14"/>
    <p:sldId id="263" r:id="rId15"/>
    <p:sldId id="264" r:id="rId16"/>
    <p:sldId id="280" r:id="rId17"/>
    <p:sldId id="281" r:id="rId18"/>
    <p:sldId id="282" r:id="rId19"/>
    <p:sldId id="283" r:id="rId20"/>
    <p:sldId id="284" r:id="rId21"/>
    <p:sldId id="285" r:id="rId22"/>
    <p:sldId id="286" r:id="rId23"/>
    <p:sldId id="287"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p:restoredTop sz="77083" autoAdjust="0"/>
  </p:normalViewPr>
  <p:slideViewPr>
    <p:cSldViewPr snapToGrid="0">
      <p:cViewPr varScale="1">
        <p:scale>
          <a:sx n="119" d="100"/>
          <a:sy n="119" d="100"/>
        </p:scale>
        <p:origin x="1120" y="1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30"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 Id="rId2"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AB3D4-265F-40D3-A1B5-1C083EE399A8}" type="datetimeFigureOut">
              <a:rPr lang="zh-CN" altLang="en-US" smtClean="0"/>
              <a:t>2017/11/27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98D98-3612-437B-A0CA-6153B2C8996B}" type="slidenum">
              <a:rPr lang="zh-CN" altLang="en-US" smtClean="0"/>
              <a:t>‹#›</a:t>
            </a:fld>
            <a:endParaRPr lang="zh-CN" altLang="en-US"/>
          </a:p>
        </p:txBody>
      </p:sp>
    </p:spTree>
    <p:extLst>
      <p:ext uri="{BB962C8B-B14F-4D97-AF65-F5344CB8AC3E}">
        <p14:creationId xmlns:p14="http://schemas.microsoft.com/office/powerpoint/2010/main" val="3225914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998D98-3612-437B-A0CA-6153B2C8996B}" type="slidenum">
              <a:rPr lang="zh-CN" altLang="en-US" smtClean="0"/>
              <a:t>1</a:t>
            </a:fld>
            <a:endParaRPr lang="zh-CN" altLang="en-US"/>
          </a:p>
        </p:txBody>
      </p:sp>
    </p:spTree>
    <p:extLst>
      <p:ext uri="{BB962C8B-B14F-4D97-AF65-F5344CB8AC3E}">
        <p14:creationId xmlns:p14="http://schemas.microsoft.com/office/powerpoint/2010/main" val="631797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曝光温度越高，甲醇表明覆盖率越低。</a:t>
            </a:r>
            <a:r>
              <a:rPr kumimoji="1" lang="en-US" altLang="zh-CN" dirty="0" smtClean="0"/>
              <a:t>SFG</a:t>
            </a:r>
            <a:r>
              <a:rPr kumimoji="1" lang="zh-CN" altLang="en-US" dirty="0" smtClean="0"/>
              <a:t>对甲醇覆盖率的依赖如图所示，主要看右图。第一，随着</a:t>
            </a:r>
            <a:r>
              <a:rPr kumimoji="1" lang="en-US" altLang="zh-CN" dirty="0" smtClean="0"/>
              <a:t>coverage</a:t>
            </a:r>
            <a:r>
              <a:rPr kumimoji="1" lang="zh-CN" altLang="en-US" dirty="0" smtClean="0"/>
              <a:t>降低，刚才提到的两个叠加在一起的</a:t>
            </a:r>
            <a:r>
              <a:rPr kumimoji="1" lang="en-US" altLang="zh-CN" dirty="0" smtClean="0"/>
              <a:t>FR</a:t>
            </a:r>
            <a:r>
              <a:rPr kumimoji="1" lang="zh-CN" altLang="en-US" dirty="0" smtClean="0"/>
              <a:t>峰逐渐分离，证明确实是两个峰叠加成了一个宽峰。第二，随着</a:t>
            </a:r>
            <a:r>
              <a:rPr kumimoji="1" lang="en-US" altLang="zh-CN" dirty="0" smtClean="0"/>
              <a:t>coverage</a:t>
            </a:r>
            <a:r>
              <a:rPr kumimoji="1" lang="zh-CN" altLang="en-US" dirty="0" smtClean="0"/>
              <a:t>降低，两种偏振下的峰位都发生蓝移，这是因为甲醇覆盖率降低，分子间排斥作用降低。</a:t>
            </a:r>
            <a:endParaRPr kumimoji="1" lang="zh-CN" altLang="en-US" dirty="0"/>
          </a:p>
        </p:txBody>
      </p:sp>
      <p:sp>
        <p:nvSpPr>
          <p:cNvPr id="4" name="幻灯片编号占位符 3"/>
          <p:cNvSpPr>
            <a:spLocks noGrp="1"/>
          </p:cNvSpPr>
          <p:nvPr>
            <p:ph type="sldNum" sz="quarter" idx="10"/>
          </p:nvPr>
        </p:nvSpPr>
        <p:spPr/>
        <p:txBody>
          <a:bodyPr/>
          <a:lstStyle/>
          <a:p>
            <a:fld id="{024A3B13-0EC1-754D-BB3E-838972BCEA7E}" type="slidenum">
              <a:rPr kumimoji="1" lang="zh-CN" altLang="en-US" smtClean="0"/>
              <a:t>18</a:t>
            </a:fld>
            <a:endParaRPr kumimoji="1" lang="zh-CN" altLang="en-US"/>
          </a:p>
        </p:txBody>
      </p:sp>
    </p:spTree>
    <p:extLst>
      <p:ext uri="{BB962C8B-B14F-4D97-AF65-F5344CB8AC3E}">
        <p14:creationId xmlns:p14="http://schemas.microsoft.com/office/powerpoint/2010/main" val="1515732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接下来做的事情就是检验我们一开始的指认，具体来说就是对样品进行紫外放射处理。由于</a:t>
            </a:r>
            <a:r>
              <a:rPr kumimoji="1" lang="en-US" altLang="zh-CN" dirty="0" smtClean="0"/>
              <a:t>CH3O</a:t>
            </a:r>
            <a:r>
              <a:rPr kumimoji="1" lang="zh-CN" altLang="en-US" dirty="0" smtClean="0"/>
              <a:t>站位的甲醇已经被证明是具有光学活性的物质，而以分子形式吸附的甲醇则是非活性的。因此，受光照后峰强明显降低对应的是</a:t>
            </a:r>
            <a:r>
              <a:rPr kumimoji="1" lang="en-US" altLang="zh-CN" dirty="0" smtClean="0"/>
              <a:t>CH3O</a:t>
            </a:r>
            <a:r>
              <a:rPr kumimoji="1" lang="zh-CN" altLang="en-US" dirty="0" smtClean="0"/>
              <a:t>站位的甲醇，峰强不变甚至升高的对应的是以分子形式吸附的甲醇，这与前面我们对峰的指认结果是一致的</a:t>
            </a:r>
            <a:r>
              <a:rPr kumimoji="1" lang="zh-CN" altLang="en-US" dirty="0" smtClean="0"/>
              <a:t>。</a:t>
            </a:r>
          </a:p>
          <a:p>
            <a:r>
              <a:rPr kumimoji="1" lang="zh-CN" altLang="en-US" dirty="0" smtClean="0"/>
              <a:t>另外，我们看到</a:t>
            </a:r>
            <a:r>
              <a:rPr kumimoji="1" lang="en-US" altLang="zh-CN" dirty="0" err="1" smtClean="0"/>
              <a:t>ssp</a:t>
            </a:r>
            <a:r>
              <a:rPr kumimoji="1" lang="zh-CN" altLang="en-US" dirty="0" smtClean="0"/>
              <a:t>偏振下</a:t>
            </a:r>
            <a:r>
              <a:rPr kumimoji="1" lang="en-US" altLang="zh-CN" dirty="0" smtClean="0"/>
              <a:t>as1</a:t>
            </a:r>
            <a:r>
              <a:rPr kumimoji="1" lang="zh-CN" altLang="en-US" dirty="0" smtClean="0"/>
              <a:t>处的峰在照射前后没有发生明显变化，说明它是红色的</a:t>
            </a:r>
            <a:r>
              <a:rPr kumimoji="1" lang="en-US" altLang="zh-CN" dirty="0" smtClean="0"/>
              <a:t>as1</a:t>
            </a:r>
            <a:r>
              <a:rPr kumimoji="1" lang="zh-CN" altLang="en-US" dirty="0" smtClean="0"/>
              <a:t>而不是蓝色的</a:t>
            </a:r>
            <a:r>
              <a:rPr kumimoji="1" lang="en-US" altLang="zh-CN" dirty="0" smtClean="0"/>
              <a:t>as2</a:t>
            </a:r>
            <a:r>
              <a:rPr kumimoji="1" lang="zh-CN" altLang="en-US" dirty="0" smtClean="0"/>
              <a:t>，证明了前面对这个峰的指认是正确的。</a:t>
            </a:r>
            <a:endParaRPr kumimoji="1" lang="zh-CN" altLang="en-US" dirty="0"/>
          </a:p>
        </p:txBody>
      </p:sp>
      <p:sp>
        <p:nvSpPr>
          <p:cNvPr id="4" name="幻灯片编号占位符 3"/>
          <p:cNvSpPr>
            <a:spLocks noGrp="1"/>
          </p:cNvSpPr>
          <p:nvPr>
            <p:ph type="sldNum" sz="quarter" idx="10"/>
          </p:nvPr>
        </p:nvSpPr>
        <p:spPr/>
        <p:txBody>
          <a:bodyPr/>
          <a:lstStyle/>
          <a:p>
            <a:fld id="{024A3B13-0EC1-754D-BB3E-838972BCEA7E}" type="slidenum">
              <a:rPr kumimoji="1" lang="zh-CN" altLang="en-US" smtClean="0"/>
              <a:t>19</a:t>
            </a:fld>
            <a:endParaRPr kumimoji="1" lang="zh-CN" altLang="en-US"/>
          </a:p>
        </p:txBody>
      </p:sp>
    </p:spTree>
    <p:extLst>
      <p:ext uri="{BB962C8B-B14F-4D97-AF65-F5344CB8AC3E}">
        <p14:creationId xmlns:p14="http://schemas.microsoft.com/office/powerpoint/2010/main" val="597913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如何得到氧缺位的二氧化钛表面？实验中采用氩离子对表面进行喷溅处理，具体的就不说了，通过这样一个处理就能得到高度氧缺位的二氧化钛表明，通过量甲醇后在</a:t>
            </a:r>
            <a:r>
              <a:rPr kumimoji="1" lang="en-US" altLang="zh-CN" dirty="0" smtClean="0"/>
              <a:t>400K</a:t>
            </a:r>
            <a:r>
              <a:rPr kumimoji="1" lang="zh-CN" altLang="en-US" dirty="0" smtClean="0"/>
              <a:t>曝光，这样就把另外两种方式吸附的甲醇去除了，从而得到只有以氧替代的这种方式吸附的甲醇。结果只有三个峰可以分辨，与之前两种站位相比，除了共振频率的差别，有两个现象非常有趣。</a:t>
            </a:r>
          </a:p>
          <a:p>
            <a:r>
              <a:rPr kumimoji="1" lang="zh-CN" altLang="en-US" dirty="0" smtClean="0"/>
              <a:t>第一，一共只有一个</a:t>
            </a:r>
            <a:r>
              <a:rPr kumimoji="1" lang="en-US" altLang="zh-CN" dirty="0" smtClean="0"/>
              <a:t>as</a:t>
            </a:r>
            <a:r>
              <a:rPr kumimoji="1" lang="zh-CN" altLang="en-US" dirty="0" smtClean="0"/>
              <a:t>峰被保留，就是前面图中最强的蓝色的</a:t>
            </a:r>
            <a:r>
              <a:rPr kumimoji="1" lang="en-US" altLang="zh-CN" dirty="0" smtClean="0"/>
              <a:t>as1</a:t>
            </a:r>
            <a:r>
              <a:rPr kumimoji="1" lang="zh-CN" altLang="en-US" dirty="0" smtClean="0"/>
              <a:t>峰保留了下来。这是在氧替代的这种吸附方式下，甲醇的主轴几乎垂直与表明，前面说过𝛳减小，</a:t>
            </a:r>
            <a:r>
              <a:rPr kumimoji="1" lang="en-US" altLang="zh-CN" dirty="0" smtClean="0"/>
              <a:t>as</a:t>
            </a:r>
            <a:r>
              <a:rPr kumimoji="1" lang="zh-CN" altLang="en-US" dirty="0" smtClean="0"/>
              <a:t>峰强迅速降低，因此，只有最强的蓝色的</a:t>
            </a:r>
            <a:r>
              <a:rPr kumimoji="1" lang="en-US" altLang="zh-CN" dirty="0" smtClean="0"/>
              <a:t>as1</a:t>
            </a:r>
            <a:r>
              <a:rPr kumimoji="1" lang="zh-CN" altLang="en-US" dirty="0" smtClean="0"/>
              <a:t>峰存活了下来。</a:t>
            </a:r>
          </a:p>
          <a:p>
            <a:r>
              <a:rPr kumimoji="1" lang="zh-CN" altLang="en-US" dirty="0" smtClean="0"/>
              <a:t>第二，与前面两种相比，</a:t>
            </a:r>
            <a:r>
              <a:rPr kumimoji="1" lang="en-US" altLang="zh-CN" dirty="0" err="1" smtClean="0"/>
              <a:t>ppp</a:t>
            </a:r>
            <a:r>
              <a:rPr kumimoji="1" lang="zh-CN" altLang="en-US" dirty="0" smtClean="0"/>
              <a:t>偏振的非共振部分强度降低，</a:t>
            </a:r>
            <a:r>
              <a:rPr kumimoji="1" lang="en-US" altLang="zh-CN" dirty="0" err="1" smtClean="0"/>
              <a:t>ssp</a:t>
            </a:r>
            <a:r>
              <a:rPr kumimoji="1" lang="zh-CN" altLang="en-US" dirty="0" smtClean="0"/>
              <a:t>的非共振部分抬高。这可能是因为二氧化钛表明高度氧缺位改变了二氧化钛表面的电子结构，因此二氧化钛表明的</a:t>
            </a:r>
            <a:r>
              <a:rPr kumimoji="1" lang="en-US" altLang="zh-CN" dirty="0" err="1" smtClean="0"/>
              <a:t>sfg</a:t>
            </a:r>
            <a:r>
              <a:rPr kumimoji="1" lang="zh-CN" altLang="en-US" dirty="0" smtClean="0"/>
              <a:t>信号，也就是非共振部分的强度也会随之发生变化，只不过在两种偏振下这个变化趋势是相反的。</a:t>
            </a:r>
            <a:endParaRPr kumimoji="1" lang="zh-CN" altLang="en-US" dirty="0"/>
          </a:p>
        </p:txBody>
      </p:sp>
      <p:sp>
        <p:nvSpPr>
          <p:cNvPr id="4" name="幻灯片编号占位符 3"/>
          <p:cNvSpPr>
            <a:spLocks noGrp="1"/>
          </p:cNvSpPr>
          <p:nvPr>
            <p:ph type="sldNum" sz="quarter" idx="10"/>
          </p:nvPr>
        </p:nvSpPr>
        <p:spPr/>
        <p:txBody>
          <a:bodyPr/>
          <a:lstStyle/>
          <a:p>
            <a:fld id="{024A3B13-0EC1-754D-BB3E-838972BCEA7E}" type="slidenum">
              <a:rPr kumimoji="1" lang="zh-CN" altLang="en-US" smtClean="0"/>
              <a:t>21</a:t>
            </a:fld>
            <a:endParaRPr kumimoji="1" lang="zh-CN" altLang="en-US"/>
          </a:p>
        </p:txBody>
      </p:sp>
    </p:spTree>
    <p:extLst>
      <p:ext uri="{BB962C8B-B14F-4D97-AF65-F5344CB8AC3E}">
        <p14:creationId xmlns:p14="http://schemas.microsoft.com/office/powerpoint/2010/main" val="1332910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024A3B13-0EC1-754D-BB3E-838972BCEA7E}" type="slidenum">
              <a:rPr kumimoji="1" lang="zh-CN" altLang="en-US" smtClean="0"/>
              <a:t>22</a:t>
            </a:fld>
            <a:endParaRPr kumimoji="1" lang="zh-CN" altLang="en-US"/>
          </a:p>
        </p:txBody>
      </p:sp>
    </p:spTree>
    <p:extLst>
      <p:ext uri="{BB962C8B-B14F-4D97-AF65-F5344CB8AC3E}">
        <p14:creationId xmlns:p14="http://schemas.microsoft.com/office/powerpoint/2010/main" val="1329307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In </a:t>
            </a:r>
            <a:r>
              <a:rPr lang="en-US" altLang="zh-CN" dirty="0" err="1"/>
              <a:t>photosplitting</a:t>
            </a:r>
            <a:r>
              <a:rPr lang="en-US" altLang="zh-CN" dirty="0"/>
              <a:t> reactions of water, pure TiO2 itself is not </a:t>
            </a:r>
            <a:r>
              <a:rPr lang="en-US" altLang="zh-CN" dirty="0" err="1"/>
              <a:t>photocatalytically</a:t>
            </a:r>
            <a:r>
              <a:rPr lang="en-US" altLang="zh-CN" dirty="0"/>
              <a:t> active, however the addition of methanol to water dramatically promotes the hydrogen production.</a:t>
            </a:r>
          </a:p>
          <a:p>
            <a:r>
              <a:rPr lang="en-US" altLang="zh-CN" dirty="0"/>
              <a:t>      the fundamental understanding of photochemistry on this important surface.</a:t>
            </a:r>
          </a:p>
          <a:p>
            <a:r>
              <a:rPr lang="en-US" altLang="zh-CN" dirty="0"/>
              <a:t>      Methanol is the simplest alcohol molecule, and the methanol/ TiO2 system is an ideal model to study the photocatalysis reaction of organic molecules on TiO2</a:t>
            </a:r>
            <a:endParaRPr lang="zh-CN" altLang="en-US" dirty="0"/>
          </a:p>
        </p:txBody>
      </p:sp>
      <p:sp>
        <p:nvSpPr>
          <p:cNvPr id="4" name="灯片编号占位符 3"/>
          <p:cNvSpPr>
            <a:spLocks noGrp="1"/>
          </p:cNvSpPr>
          <p:nvPr>
            <p:ph type="sldNum" sz="quarter" idx="10"/>
          </p:nvPr>
        </p:nvSpPr>
        <p:spPr/>
        <p:txBody>
          <a:bodyPr/>
          <a:lstStyle/>
          <a:p>
            <a:fld id="{36998D98-3612-437B-A0CA-6153B2C8996B}" type="slidenum">
              <a:rPr lang="zh-CN" altLang="en-US" smtClean="0"/>
              <a:t>3</a:t>
            </a:fld>
            <a:endParaRPr lang="zh-CN" altLang="en-US"/>
          </a:p>
        </p:txBody>
      </p:sp>
    </p:spTree>
    <p:extLst>
      <p:ext uri="{BB962C8B-B14F-4D97-AF65-F5344CB8AC3E}">
        <p14:creationId xmlns:p14="http://schemas.microsoft.com/office/powerpoint/2010/main" val="1147489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998D98-3612-437B-A0CA-6153B2C8996B}" type="slidenum">
              <a:rPr lang="zh-CN" altLang="en-US" smtClean="0"/>
              <a:t>4</a:t>
            </a:fld>
            <a:endParaRPr lang="zh-CN" altLang="en-US"/>
          </a:p>
        </p:txBody>
      </p:sp>
    </p:spTree>
    <p:extLst>
      <p:ext uri="{BB962C8B-B14F-4D97-AF65-F5344CB8AC3E}">
        <p14:creationId xmlns:p14="http://schemas.microsoft.com/office/powerpoint/2010/main" val="305984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998D98-3612-437B-A0CA-6153B2C8996B}" type="slidenum">
              <a:rPr lang="zh-CN" altLang="en-US" smtClean="0"/>
              <a:t>6</a:t>
            </a:fld>
            <a:endParaRPr lang="zh-CN" altLang="en-US"/>
          </a:p>
        </p:txBody>
      </p:sp>
    </p:spTree>
    <p:extLst>
      <p:ext uri="{BB962C8B-B14F-4D97-AF65-F5344CB8AC3E}">
        <p14:creationId xmlns:p14="http://schemas.microsoft.com/office/powerpoint/2010/main" val="3091872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998D98-3612-437B-A0CA-6153B2C8996B}" type="slidenum">
              <a:rPr lang="zh-CN" altLang="en-US" smtClean="0"/>
              <a:t>7</a:t>
            </a:fld>
            <a:endParaRPr lang="zh-CN" altLang="en-US"/>
          </a:p>
        </p:txBody>
      </p:sp>
    </p:spTree>
    <p:extLst>
      <p:ext uri="{BB962C8B-B14F-4D97-AF65-F5344CB8AC3E}">
        <p14:creationId xmlns:p14="http://schemas.microsoft.com/office/powerpoint/2010/main" val="3918470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the SFG spectra for the CH3OH/ TiO2(110) are very complicated since methanol can undergo both molecular and dissociative adsorption (methoxy) on TiO2(110)</a:t>
            </a:r>
          </a:p>
          <a:p>
            <a:r>
              <a:rPr lang="en-US" altLang="zh-CN" dirty="0"/>
              <a:t>      different sites on TiO2(110), including five-coordinated titanium (Ti5c) and bridge-bonded oxygen (</a:t>
            </a:r>
            <a:r>
              <a:rPr lang="en-US" altLang="zh-CN" dirty="0" err="1"/>
              <a:t>Obr</a:t>
            </a:r>
            <a:r>
              <a:rPr lang="en-US" altLang="zh-CN" dirty="0"/>
              <a:t>), are available for the methanol adsorption</a:t>
            </a:r>
            <a:endParaRPr lang="zh-CN" altLang="en-US" dirty="0"/>
          </a:p>
        </p:txBody>
      </p:sp>
      <p:sp>
        <p:nvSpPr>
          <p:cNvPr id="4" name="灯片编号占位符 3"/>
          <p:cNvSpPr>
            <a:spLocks noGrp="1"/>
          </p:cNvSpPr>
          <p:nvPr>
            <p:ph type="sldNum" sz="quarter" idx="10"/>
          </p:nvPr>
        </p:nvSpPr>
        <p:spPr/>
        <p:txBody>
          <a:bodyPr/>
          <a:lstStyle/>
          <a:p>
            <a:fld id="{36998D98-3612-437B-A0CA-6153B2C8996B}" type="slidenum">
              <a:rPr lang="zh-CN" altLang="en-US" smtClean="0"/>
              <a:t>8</a:t>
            </a:fld>
            <a:endParaRPr lang="zh-CN" altLang="en-US"/>
          </a:p>
        </p:txBody>
      </p:sp>
    </p:spTree>
    <p:extLst>
      <p:ext uri="{BB962C8B-B14F-4D97-AF65-F5344CB8AC3E}">
        <p14:creationId xmlns:p14="http://schemas.microsoft.com/office/powerpoint/2010/main" val="447655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998D98-3612-437B-A0CA-6153B2C8996B}" type="slidenum">
              <a:rPr lang="zh-CN" altLang="en-US" smtClean="0"/>
              <a:t>9</a:t>
            </a:fld>
            <a:endParaRPr lang="zh-CN" altLang="en-US"/>
          </a:p>
        </p:txBody>
      </p:sp>
    </p:spTree>
    <p:extLst>
      <p:ext uri="{BB962C8B-B14F-4D97-AF65-F5344CB8AC3E}">
        <p14:creationId xmlns:p14="http://schemas.microsoft.com/office/powerpoint/2010/main" val="2707628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998D98-3612-437B-A0CA-6153B2C8996B}" type="slidenum">
              <a:rPr lang="zh-CN" altLang="en-US" smtClean="0"/>
              <a:t>12</a:t>
            </a:fld>
            <a:endParaRPr lang="zh-CN" altLang="en-US"/>
          </a:p>
        </p:txBody>
      </p:sp>
    </p:spTree>
    <p:extLst>
      <p:ext uri="{BB962C8B-B14F-4D97-AF65-F5344CB8AC3E}">
        <p14:creationId xmlns:p14="http://schemas.microsoft.com/office/powerpoint/2010/main" val="2889712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baseline="0" dirty="0" smtClean="0"/>
              <a:t>首先介绍一下，这里</a:t>
            </a:r>
            <a:r>
              <a:rPr kumimoji="1" lang="en-US" altLang="zh-CN" baseline="0" dirty="0" smtClean="0"/>
              <a:t>s</a:t>
            </a:r>
            <a:r>
              <a:rPr kumimoji="1" lang="zh-CN" altLang="en-US" baseline="0" dirty="0" smtClean="0"/>
              <a:t>，</a:t>
            </a:r>
            <a:r>
              <a:rPr kumimoji="1" lang="en-US" altLang="zh-CN" baseline="0" dirty="0" smtClean="0"/>
              <a:t>as</a:t>
            </a:r>
            <a:r>
              <a:rPr kumimoji="1" lang="zh-CN" altLang="en-US" baseline="0" dirty="0" smtClean="0"/>
              <a:t>，</a:t>
            </a:r>
            <a:r>
              <a:rPr kumimoji="1" lang="en-US" altLang="zh-CN" baseline="0" dirty="0" err="1" smtClean="0"/>
              <a:t>fr</a:t>
            </a:r>
            <a:r>
              <a:rPr kumimoji="1" lang="zh-CN" altLang="en-US" baseline="0" dirty="0" smtClean="0"/>
              <a:t>的含义。</a:t>
            </a:r>
            <a:r>
              <a:rPr kumimoji="1" lang="en-US" altLang="zh-CN" baseline="0" dirty="0" smtClean="0"/>
              <a:t>S</a:t>
            </a:r>
            <a:r>
              <a:rPr kumimoji="1" lang="zh-CN" altLang="en-US" baseline="0" dirty="0" smtClean="0"/>
              <a:t>代表的是前面说过的</a:t>
            </a:r>
            <a:r>
              <a:rPr kumimoji="1" lang="en-US" altLang="zh-CN" baseline="0" dirty="0" smtClean="0"/>
              <a:t>symmetric mode, as </a:t>
            </a:r>
            <a:r>
              <a:rPr kumimoji="1" lang="zh-CN" altLang="en-US" baseline="0" dirty="0" smtClean="0"/>
              <a:t>代表</a:t>
            </a:r>
            <a:r>
              <a:rPr kumimoji="1" lang="en-US" altLang="zh-CN" baseline="0" dirty="0" smtClean="0"/>
              <a:t>antis mode</a:t>
            </a:r>
            <a:r>
              <a:rPr kumimoji="1" lang="zh-CN" altLang="en-US" baseline="0" dirty="0" smtClean="0"/>
              <a:t>，</a:t>
            </a:r>
            <a:r>
              <a:rPr kumimoji="1" lang="en-US" altLang="zh-CN" baseline="0" dirty="0" smtClean="0"/>
              <a:t>as1</a:t>
            </a:r>
            <a:r>
              <a:rPr kumimoji="1" lang="zh-CN" altLang="en-US" baseline="0" dirty="0" smtClean="0"/>
              <a:t>代表</a:t>
            </a:r>
            <a:r>
              <a:rPr kumimoji="1" lang="en-US" altLang="zh-CN" baseline="0" dirty="0" smtClean="0"/>
              <a:t>out-of plane</a:t>
            </a:r>
            <a:r>
              <a:rPr kumimoji="1" lang="zh-CN" altLang="en-US" baseline="0" dirty="0" smtClean="0"/>
              <a:t> </a:t>
            </a:r>
            <a:r>
              <a:rPr kumimoji="1" lang="en-US" altLang="zh-CN" baseline="0" dirty="0" smtClean="0"/>
              <a:t>as</a:t>
            </a:r>
            <a:r>
              <a:rPr kumimoji="1" lang="zh-CN" altLang="en-US" baseline="0" dirty="0" smtClean="0"/>
              <a:t>，</a:t>
            </a:r>
            <a:r>
              <a:rPr kumimoji="1" lang="en-US" altLang="zh-CN" baseline="0" dirty="0" smtClean="0"/>
              <a:t>as2</a:t>
            </a:r>
            <a:r>
              <a:rPr kumimoji="1" lang="zh-CN" altLang="en-US" baseline="0" dirty="0" smtClean="0"/>
              <a:t>代表</a:t>
            </a:r>
            <a:r>
              <a:rPr kumimoji="1" lang="en-US" altLang="zh-CN" baseline="0" dirty="0" smtClean="0"/>
              <a:t>in. </a:t>
            </a:r>
            <a:r>
              <a:rPr kumimoji="1" lang="en-US" altLang="zh-CN" baseline="0" dirty="0" err="1" smtClean="0"/>
              <a:t>fr</a:t>
            </a:r>
            <a:r>
              <a:rPr kumimoji="1" lang="zh-CN" altLang="en-US" baseline="0" dirty="0" smtClean="0"/>
              <a:t>是费米共振，在这里我们不予考虑。</a:t>
            </a:r>
            <a:endParaRPr kumimoji="1" lang="zh-CN" altLang="en-US" baseline="0" dirty="0" smtClean="0"/>
          </a:p>
          <a:p>
            <a:r>
              <a:rPr kumimoji="1" lang="zh-CN" altLang="en-US" baseline="0" dirty="0" smtClean="0"/>
              <a:t>对</a:t>
            </a:r>
            <a:r>
              <a:rPr kumimoji="1" lang="en-US" altLang="zh-CN" baseline="0" dirty="0" err="1" smtClean="0"/>
              <a:t>ssp</a:t>
            </a:r>
            <a:r>
              <a:rPr kumimoji="1" lang="zh-CN" altLang="en-US" baseline="0" dirty="0" smtClean="0"/>
              <a:t>偏振是用七个峰的绿色曲线拟合的，蓝色</a:t>
            </a:r>
            <a:r>
              <a:rPr kumimoji="1" lang="en-US" altLang="zh-CN" baseline="0" dirty="0" smtClean="0"/>
              <a:t>s</a:t>
            </a:r>
            <a:r>
              <a:rPr kumimoji="1" lang="zh-CN" altLang="en-US" baseline="0" dirty="0" smtClean="0"/>
              <a:t>，</a:t>
            </a:r>
            <a:r>
              <a:rPr kumimoji="1" lang="en-US" altLang="zh-CN" baseline="0" dirty="0" smtClean="0"/>
              <a:t>FR1</a:t>
            </a:r>
            <a:r>
              <a:rPr kumimoji="1" lang="zh-CN" altLang="en-US" baseline="0" dirty="0" smtClean="0"/>
              <a:t>，</a:t>
            </a:r>
            <a:r>
              <a:rPr kumimoji="1" lang="en-US" altLang="zh-CN" baseline="0" dirty="0" smtClean="0"/>
              <a:t>FR2</a:t>
            </a:r>
            <a:r>
              <a:rPr kumimoji="1" lang="zh-CN" altLang="en-US" baseline="0" dirty="0" smtClean="0"/>
              <a:t>峰和红色</a:t>
            </a:r>
            <a:r>
              <a:rPr kumimoji="1" lang="en-US" altLang="zh-CN" baseline="0" dirty="0" smtClean="0"/>
              <a:t>s</a:t>
            </a:r>
            <a:r>
              <a:rPr kumimoji="1" lang="zh-CN" altLang="en-US" baseline="0" dirty="0" smtClean="0"/>
              <a:t>，</a:t>
            </a:r>
            <a:r>
              <a:rPr kumimoji="1" lang="en-US" altLang="zh-CN" baseline="0" dirty="0" smtClean="0"/>
              <a:t>FR2</a:t>
            </a:r>
            <a:r>
              <a:rPr kumimoji="1" lang="zh-CN" altLang="en-US" baseline="0" dirty="0" smtClean="0"/>
              <a:t>峰的指认是</a:t>
            </a:r>
            <a:r>
              <a:rPr kumimoji="1" lang="en-US" altLang="zh-CN" baseline="0" dirty="0" smtClean="0"/>
              <a:t>trivial</a:t>
            </a:r>
            <a:r>
              <a:rPr kumimoji="1" lang="zh-CN" altLang="en-US" baseline="0" dirty="0" smtClean="0"/>
              <a:t>的，因为前面说了，</a:t>
            </a:r>
            <a:r>
              <a:rPr kumimoji="1" lang="en-US" altLang="zh-CN" baseline="0" dirty="0" smtClean="0"/>
              <a:t>SSP</a:t>
            </a:r>
            <a:r>
              <a:rPr kumimoji="1" lang="zh-CN" altLang="en-US" baseline="0" dirty="0" smtClean="0"/>
              <a:t>偏振下，</a:t>
            </a:r>
            <a:r>
              <a:rPr kumimoji="1" lang="en-US" altLang="zh-CN" baseline="0" dirty="0" smtClean="0"/>
              <a:t>as</a:t>
            </a:r>
            <a:r>
              <a:rPr kumimoji="1" lang="zh-CN" altLang="en-US" baseline="0" dirty="0" smtClean="0"/>
              <a:t>是非常弱的，后面的峰只可能是</a:t>
            </a:r>
            <a:r>
              <a:rPr kumimoji="1" lang="en-US" altLang="zh-CN" baseline="0" dirty="0" smtClean="0"/>
              <a:t>FR</a:t>
            </a:r>
            <a:r>
              <a:rPr kumimoji="1" lang="zh-CN" altLang="en-US" baseline="0" dirty="0" smtClean="0"/>
              <a:t>峰。</a:t>
            </a:r>
            <a:r>
              <a:rPr kumimoji="1" lang="en-US" altLang="zh-CN" baseline="0" dirty="0" smtClean="0"/>
              <a:t>2986</a:t>
            </a:r>
            <a:r>
              <a:rPr kumimoji="1" lang="zh-CN" altLang="en-US" baseline="0" dirty="0" smtClean="0"/>
              <a:t>波数附近有一个小凸起，这个峰可能是红色</a:t>
            </a:r>
            <a:r>
              <a:rPr kumimoji="1" lang="en-US" altLang="zh-CN" baseline="0" dirty="0" smtClean="0"/>
              <a:t>as</a:t>
            </a:r>
            <a:r>
              <a:rPr kumimoji="1" lang="zh-CN" altLang="en-US" baseline="0" dirty="0" smtClean="0"/>
              <a:t>，也可能是蓝色</a:t>
            </a:r>
            <a:r>
              <a:rPr kumimoji="1" lang="en-US" altLang="zh-CN" baseline="0" dirty="0" smtClean="0"/>
              <a:t>as</a:t>
            </a:r>
            <a:r>
              <a:rPr kumimoji="1" lang="zh-CN" altLang="en-US" baseline="0" dirty="0" smtClean="0"/>
              <a:t>，后面会进一步</a:t>
            </a:r>
            <a:r>
              <a:rPr kumimoji="1" lang="zh-CN" altLang="en-US" baseline="0" dirty="0" smtClean="0"/>
              <a:t>确定</a:t>
            </a:r>
            <a:r>
              <a:rPr kumimoji="1" lang="zh-CN" altLang="en-US" baseline="0" dirty="0" smtClean="0"/>
              <a:t>这个峰其实是红色的</a:t>
            </a:r>
            <a:r>
              <a:rPr kumimoji="1" lang="en-US" altLang="zh-CN" baseline="0" dirty="0" smtClean="0"/>
              <a:t>as1</a:t>
            </a:r>
            <a:r>
              <a:rPr kumimoji="1" lang="zh-CN" altLang="en-US" baseline="0" dirty="0" smtClean="0"/>
              <a:t>峰</a:t>
            </a:r>
            <a:r>
              <a:rPr kumimoji="1" lang="zh-CN" altLang="en-US" baseline="0" dirty="0" smtClean="0"/>
              <a:t>。</a:t>
            </a:r>
            <a:endParaRPr kumimoji="1" lang="zh-CN" altLang="en-US" baseline="0" dirty="0" smtClean="0"/>
          </a:p>
          <a:p>
            <a:r>
              <a:rPr kumimoji="1" lang="zh-CN" altLang="en-US" dirty="0" smtClean="0"/>
              <a:t>对</a:t>
            </a:r>
            <a:r>
              <a:rPr kumimoji="1" lang="en-US" altLang="zh-CN" dirty="0" err="1" smtClean="0"/>
              <a:t>ppp</a:t>
            </a:r>
            <a:r>
              <a:rPr kumimoji="1" lang="zh-CN" altLang="en-US" dirty="0" smtClean="0"/>
              <a:t>偏振是用七个峰的黑色曲线拟合的，和上面一样，只不过在</a:t>
            </a:r>
            <a:r>
              <a:rPr kumimoji="1" lang="en-US" altLang="zh-CN" dirty="0" err="1" smtClean="0"/>
              <a:t>ppp</a:t>
            </a:r>
            <a:r>
              <a:rPr kumimoji="1" lang="zh-CN" altLang="en-US" dirty="0" smtClean="0"/>
              <a:t>偏振下，</a:t>
            </a:r>
            <a:r>
              <a:rPr kumimoji="1" lang="en-US" altLang="zh-CN" dirty="0" smtClean="0"/>
              <a:t>as</a:t>
            </a:r>
            <a:r>
              <a:rPr kumimoji="1" lang="zh-CN" altLang="en-US" dirty="0" smtClean="0"/>
              <a:t>峰比较强，因此蓝色</a:t>
            </a:r>
            <a:r>
              <a:rPr kumimoji="1" lang="en-US" altLang="zh-CN" dirty="0" smtClean="0"/>
              <a:t>as1</a:t>
            </a:r>
            <a:r>
              <a:rPr kumimoji="1" lang="zh-CN" altLang="en-US" dirty="0" smtClean="0"/>
              <a:t>，</a:t>
            </a:r>
            <a:r>
              <a:rPr kumimoji="1" lang="en-US" altLang="zh-CN" dirty="0" smtClean="0"/>
              <a:t>as2</a:t>
            </a:r>
            <a:r>
              <a:rPr kumimoji="1" lang="zh-CN" altLang="en-US" dirty="0" smtClean="0"/>
              <a:t>和红色</a:t>
            </a:r>
            <a:r>
              <a:rPr kumimoji="1" lang="en-US" altLang="zh-CN" dirty="0" smtClean="0"/>
              <a:t>as1</a:t>
            </a:r>
            <a:r>
              <a:rPr kumimoji="1" lang="zh-CN" altLang="en-US" dirty="0" smtClean="0"/>
              <a:t>都比较容易指认。</a:t>
            </a:r>
            <a:r>
              <a:rPr kumimoji="1" lang="zh-CN" altLang="en-US" baseline="0" dirty="0" smtClean="0"/>
              <a:t>同时，蓝色</a:t>
            </a:r>
            <a:r>
              <a:rPr kumimoji="1" lang="en-US" altLang="zh-CN" baseline="0" dirty="0" smtClean="0"/>
              <a:t>FR2</a:t>
            </a:r>
            <a:r>
              <a:rPr kumimoji="1" lang="zh-CN" altLang="en-US" baseline="0" dirty="0" smtClean="0"/>
              <a:t>和红色</a:t>
            </a:r>
            <a:r>
              <a:rPr kumimoji="1" lang="en-US" altLang="zh-CN" baseline="0" dirty="0" smtClean="0"/>
              <a:t>FR1</a:t>
            </a:r>
            <a:r>
              <a:rPr kumimoji="1" lang="zh-CN" altLang="en-US" baseline="0" dirty="0" smtClean="0"/>
              <a:t>出的峰非常宽，其实是因为这两个峰靠的太近叠加而成的，后面会让这两个峰分开证明这个说法。</a:t>
            </a:r>
            <a:endParaRPr kumimoji="1" lang="en-US" altLang="zh-CN" baseline="0" dirty="0" smtClean="0"/>
          </a:p>
          <a:p>
            <a:r>
              <a:rPr kumimoji="1" lang="zh-CN" altLang="en-US" baseline="0" dirty="0" smtClean="0"/>
              <a:t>另外，这里的</a:t>
            </a:r>
            <a:r>
              <a:rPr kumimoji="1" lang="en-US" altLang="zh-CN" baseline="0" dirty="0" smtClean="0"/>
              <a:t>as</a:t>
            </a:r>
            <a:r>
              <a:rPr kumimoji="1" lang="zh-CN" altLang="en-US" baseline="0" dirty="0" smtClean="0"/>
              <a:t>有三个，存在能级劈裂行为。</a:t>
            </a:r>
            <a:r>
              <a:rPr kumimoji="1" lang="en-US" altLang="zh-CN" baseline="0" dirty="0" smtClean="0"/>
              <a:t>as1</a:t>
            </a:r>
            <a:r>
              <a:rPr kumimoji="1" lang="zh-CN" altLang="en-US" baseline="0" dirty="0" smtClean="0"/>
              <a:t>代表</a:t>
            </a:r>
            <a:r>
              <a:rPr kumimoji="1" lang="en-US" altLang="zh-CN" baseline="0" dirty="0" smtClean="0"/>
              <a:t>out-of plane</a:t>
            </a:r>
            <a:r>
              <a:rPr kumimoji="1" lang="zh-CN" altLang="en-US" baseline="0" dirty="0" smtClean="0"/>
              <a:t> </a:t>
            </a:r>
            <a:r>
              <a:rPr kumimoji="1" lang="en-US" altLang="zh-CN" baseline="0" dirty="0" smtClean="0"/>
              <a:t>as</a:t>
            </a:r>
            <a:r>
              <a:rPr kumimoji="1" lang="zh-CN" altLang="en-US" baseline="0" dirty="0" smtClean="0"/>
              <a:t>，</a:t>
            </a:r>
            <a:r>
              <a:rPr kumimoji="1" lang="en-US" altLang="zh-CN" baseline="0" dirty="0" smtClean="0"/>
              <a:t>as2</a:t>
            </a:r>
            <a:r>
              <a:rPr kumimoji="1" lang="zh-CN" altLang="en-US" baseline="0" dirty="0" smtClean="0"/>
              <a:t>代表</a:t>
            </a:r>
            <a:r>
              <a:rPr kumimoji="1" lang="en-US" altLang="zh-CN" baseline="0" dirty="0" smtClean="0"/>
              <a:t>in</a:t>
            </a:r>
            <a:r>
              <a:rPr kumimoji="1" lang="zh-CN" altLang="en-US" baseline="0" dirty="0" smtClean="0"/>
              <a:t>，如图所示，这两种模式能量是不一样的，因此出现劈裂。红色</a:t>
            </a:r>
            <a:r>
              <a:rPr kumimoji="1" lang="en-US" altLang="zh-CN" baseline="0" dirty="0" smtClean="0"/>
              <a:t>as2</a:t>
            </a:r>
            <a:r>
              <a:rPr kumimoji="1" lang="zh-CN" altLang="en-US" baseline="0" dirty="0" smtClean="0"/>
              <a:t>可能是由于太弱了，所以没有探测到。这三个</a:t>
            </a:r>
            <a:r>
              <a:rPr kumimoji="1" lang="en-US" altLang="zh-CN" baseline="0" dirty="0" smtClean="0"/>
              <a:t>as</a:t>
            </a:r>
            <a:r>
              <a:rPr kumimoji="1" lang="zh-CN" altLang="en-US" baseline="0" dirty="0" smtClean="0"/>
              <a:t>峰后面的实验会进一步确认。</a:t>
            </a:r>
            <a:endParaRPr kumimoji="1" lang="en-US" altLang="zh-CN" baseline="0" dirty="0" smtClean="0"/>
          </a:p>
        </p:txBody>
      </p:sp>
      <p:sp>
        <p:nvSpPr>
          <p:cNvPr id="4" name="幻灯片编号占位符 3"/>
          <p:cNvSpPr>
            <a:spLocks noGrp="1"/>
          </p:cNvSpPr>
          <p:nvPr>
            <p:ph type="sldNum" sz="quarter" idx="10"/>
          </p:nvPr>
        </p:nvSpPr>
        <p:spPr/>
        <p:txBody>
          <a:bodyPr/>
          <a:lstStyle/>
          <a:p>
            <a:fld id="{024A3B13-0EC1-754D-BB3E-838972BCEA7E}" type="slidenum">
              <a:rPr kumimoji="1" lang="zh-CN" altLang="en-US" smtClean="0"/>
              <a:t>17</a:t>
            </a:fld>
            <a:endParaRPr kumimoji="1" lang="zh-CN" altLang="en-US"/>
          </a:p>
        </p:txBody>
      </p:sp>
    </p:spTree>
    <p:extLst>
      <p:ext uri="{BB962C8B-B14F-4D97-AF65-F5344CB8AC3E}">
        <p14:creationId xmlns:p14="http://schemas.microsoft.com/office/powerpoint/2010/main" val="173064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D691453-BA0A-4DA1-9998-992545CEABA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C789EB7E-6856-4582-BE0F-E02A7B0887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FE3D9018-E11E-4CD2-B0FA-8CB37956BC4F}"/>
              </a:ext>
            </a:extLst>
          </p:cNvPr>
          <p:cNvSpPr>
            <a:spLocks noGrp="1"/>
          </p:cNvSpPr>
          <p:nvPr>
            <p:ph type="dt" sz="half" idx="10"/>
          </p:nvPr>
        </p:nvSpPr>
        <p:spPr/>
        <p:txBody>
          <a:bodyPr/>
          <a:lstStyle/>
          <a:p>
            <a:fld id="{B9F143A4-B717-9F47-96BE-D1C4A291D37B}" type="datetime1">
              <a:rPr lang="zh-CN" altLang="en-US" smtClean="0"/>
              <a:t>2017/11/28</a:t>
            </a:fld>
            <a:endParaRPr lang="zh-CN" altLang="en-US"/>
          </a:p>
        </p:txBody>
      </p:sp>
      <p:sp>
        <p:nvSpPr>
          <p:cNvPr id="5" name="页脚占位符 4">
            <a:extLst>
              <a:ext uri="{FF2B5EF4-FFF2-40B4-BE49-F238E27FC236}">
                <a16:creationId xmlns:a16="http://schemas.microsoft.com/office/drawing/2014/main" xmlns="" id="{B67D6078-55A6-4047-9D5F-EB6F8D705EEF}"/>
              </a:ext>
            </a:extLst>
          </p:cNvPr>
          <p:cNvSpPr>
            <a:spLocks noGrp="1"/>
          </p:cNvSpPr>
          <p:nvPr>
            <p:ph type="ftr" sz="quarter" idx="11"/>
          </p:nvPr>
        </p:nvSpPr>
        <p:spPr/>
        <p:txBody>
          <a:bodyPr/>
          <a:lstStyle/>
          <a:p>
            <a:r>
              <a:rPr lang="de-DE" altLang="zh-CN"/>
              <a:t>[1] J. Phys. Chem. C, 2015, 119 (41), pp 23486–23494</a:t>
            </a:r>
            <a:endParaRPr lang="zh-CN" altLang="en-US"/>
          </a:p>
        </p:txBody>
      </p:sp>
      <p:sp>
        <p:nvSpPr>
          <p:cNvPr id="6" name="灯片编号占位符 5">
            <a:extLst>
              <a:ext uri="{FF2B5EF4-FFF2-40B4-BE49-F238E27FC236}">
                <a16:creationId xmlns:a16="http://schemas.microsoft.com/office/drawing/2014/main" xmlns="" id="{6AE86D21-D70B-49E7-9CB4-F937CF2554A5}"/>
              </a:ext>
            </a:extLst>
          </p:cNvPr>
          <p:cNvSpPr>
            <a:spLocks noGrp="1"/>
          </p:cNvSpPr>
          <p:nvPr>
            <p:ph type="sldNum" sz="quarter" idx="12"/>
          </p:nvPr>
        </p:nvSpPr>
        <p:spPr/>
        <p:txBody>
          <a:bodyPr/>
          <a:lstStyle/>
          <a:p>
            <a:fld id="{BC74557A-2007-4312-9AC8-0BF944A3FB3E}" type="slidenum">
              <a:rPr lang="zh-CN" altLang="en-US" smtClean="0"/>
              <a:t>‹#›</a:t>
            </a:fld>
            <a:endParaRPr lang="zh-CN" altLang="en-US"/>
          </a:p>
        </p:txBody>
      </p:sp>
    </p:spTree>
    <p:extLst>
      <p:ext uri="{BB962C8B-B14F-4D97-AF65-F5344CB8AC3E}">
        <p14:creationId xmlns:p14="http://schemas.microsoft.com/office/powerpoint/2010/main" val="2149901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548EE95-BE5D-4C83-8353-CEC286B02C4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2476AB74-2F97-4AAC-8E88-2678D51F4316}"/>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9A7F3426-0035-4AA7-9FC2-B20A32CB6D65}"/>
              </a:ext>
            </a:extLst>
          </p:cNvPr>
          <p:cNvSpPr>
            <a:spLocks noGrp="1"/>
          </p:cNvSpPr>
          <p:nvPr>
            <p:ph type="dt" sz="half" idx="10"/>
          </p:nvPr>
        </p:nvSpPr>
        <p:spPr/>
        <p:txBody>
          <a:bodyPr/>
          <a:lstStyle/>
          <a:p>
            <a:fld id="{A64ADA8E-6E50-F44A-A685-B6AD56CE39B8}" type="datetime1">
              <a:rPr lang="zh-CN" altLang="en-US" smtClean="0"/>
              <a:t>2017/11/28</a:t>
            </a:fld>
            <a:endParaRPr lang="zh-CN" altLang="en-US"/>
          </a:p>
        </p:txBody>
      </p:sp>
      <p:sp>
        <p:nvSpPr>
          <p:cNvPr id="5" name="页脚占位符 4">
            <a:extLst>
              <a:ext uri="{FF2B5EF4-FFF2-40B4-BE49-F238E27FC236}">
                <a16:creationId xmlns:a16="http://schemas.microsoft.com/office/drawing/2014/main" xmlns="" id="{C1DB281C-B188-48A3-AFED-47B447B01896}"/>
              </a:ext>
            </a:extLst>
          </p:cNvPr>
          <p:cNvSpPr>
            <a:spLocks noGrp="1"/>
          </p:cNvSpPr>
          <p:nvPr>
            <p:ph type="ftr" sz="quarter" idx="11"/>
          </p:nvPr>
        </p:nvSpPr>
        <p:spPr/>
        <p:txBody>
          <a:bodyPr/>
          <a:lstStyle/>
          <a:p>
            <a:r>
              <a:rPr lang="de-DE" altLang="zh-CN"/>
              <a:t>[1] J. Phys. Chem. C, 2015, 119 (41), pp 23486–23494</a:t>
            </a:r>
            <a:endParaRPr lang="zh-CN" altLang="en-US"/>
          </a:p>
        </p:txBody>
      </p:sp>
      <p:sp>
        <p:nvSpPr>
          <p:cNvPr id="6" name="灯片编号占位符 5">
            <a:extLst>
              <a:ext uri="{FF2B5EF4-FFF2-40B4-BE49-F238E27FC236}">
                <a16:creationId xmlns:a16="http://schemas.microsoft.com/office/drawing/2014/main" xmlns="" id="{D5BA3508-8614-4693-A4B8-3B51E168C285}"/>
              </a:ext>
            </a:extLst>
          </p:cNvPr>
          <p:cNvSpPr>
            <a:spLocks noGrp="1"/>
          </p:cNvSpPr>
          <p:nvPr>
            <p:ph type="sldNum" sz="quarter" idx="12"/>
          </p:nvPr>
        </p:nvSpPr>
        <p:spPr/>
        <p:txBody>
          <a:bodyPr/>
          <a:lstStyle/>
          <a:p>
            <a:fld id="{BC74557A-2007-4312-9AC8-0BF944A3FB3E}" type="slidenum">
              <a:rPr lang="zh-CN" altLang="en-US" smtClean="0"/>
              <a:t>‹#›</a:t>
            </a:fld>
            <a:endParaRPr lang="zh-CN" altLang="en-US"/>
          </a:p>
        </p:txBody>
      </p:sp>
    </p:spTree>
    <p:extLst>
      <p:ext uri="{BB962C8B-B14F-4D97-AF65-F5344CB8AC3E}">
        <p14:creationId xmlns:p14="http://schemas.microsoft.com/office/powerpoint/2010/main" val="140260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5A8C0F2D-68F8-4A42-A63F-50DDCCFF6B0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E8D16756-B010-441D-95B0-180FEE04227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6C64F6E-1896-489A-8B0A-6E8FA7E3AC21}"/>
              </a:ext>
            </a:extLst>
          </p:cNvPr>
          <p:cNvSpPr>
            <a:spLocks noGrp="1"/>
          </p:cNvSpPr>
          <p:nvPr>
            <p:ph type="dt" sz="half" idx="10"/>
          </p:nvPr>
        </p:nvSpPr>
        <p:spPr/>
        <p:txBody>
          <a:bodyPr/>
          <a:lstStyle/>
          <a:p>
            <a:fld id="{CBE2082A-F2DC-DF4B-9CD1-FFC198CFDD87}" type="datetime1">
              <a:rPr lang="zh-CN" altLang="en-US" smtClean="0"/>
              <a:t>2017/11/28</a:t>
            </a:fld>
            <a:endParaRPr lang="zh-CN" altLang="en-US"/>
          </a:p>
        </p:txBody>
      </p:sp>
      <p:sp>
        <p:nvSpPr>
          <p:cNvPr id="5" name="页脚占位符 4">
            <a:extLst>
              <a:ext uri="{FF2B5EF4-FFF2-40B4-BE49-F238E27FC236}">
                <a16:creationId xmlns:a16="http://schemas.microsoft.com/office/drawing/2014/main" xmlns="" id="{67156700-85FC-4121-AB4D-37A6784F9E18}"/>
              </a:ext>
            </a:extLst>
          </p:cNvPr>
          <p:cNvSpPr>
            <a:spLocks noGrp="1"/>
          </p:cNvSpPr>
          <p:nvPr>
            <p:ph type="ftr" sz="quarter" idx="11"/>
          </p:nvPr>
        </p:nvSpPr>
        <p:spPr/>
        <p:txBody>
          <a:bodyPr/>
          <a:lstStyle/>
          <a:p>
            <a:r>
              <a:rPr lang="de-DE" altLang="zh-CN"/>
              <a:t>[1] J. Phys. Chem. C, 2015, 119 (41), pp 23486–23494</a:t>
            </a:r>
            <a:endParaRPr lang="zh-CN" altLang="en-US"/>
          </a:p>
        </p:txBody>
      </p:sp>
      <p:sp>
        <p:nvSpPr>
          <p:cNvPr id="6" name="灯片编号占位符 5">
            <a:extLst>
              <a:ext uri="{FF2B5EF4-FFF2-40B4-BE49-F238E27FC236}">
                <a16:creationId xmlns:a16="http://schemas.microsoft.com/office/drawing/2014/main" xmlns="" id="{9AAB7D58-4D6A-4DD8-8DCC-872982937019}"/>
              </a:ext>
            </a:extLst>
          </p:cNvPr>
          <p:cNvSpPr>
            <a:spLocks noGrp="1"/>
          </p:cNvSpPr>
          <p:nvPr>
            <p:ph type="sldNum" sz="quarter" idx="12"/>
          </p:nvPr>
        </p:nvSpPr>
        <p:spPr/>
        <p:txBody>
          <a:bodyPr/>
          <a:lstStyle/>
          <a:p>
            <a:fld id="{BC74557A-2007-4312-9AC8-0BF944A3FB3E}" type="slidenum">
              <a:rPr lang="zh-CN" altLang="en-US" smtClean="0"/>
              <a:t>‹#›</a:t>
            </a:fld>
            <a:endParaRPr lang="zh-CN" altLang="en-US"/>
          </a:p>
        </p:txBody>
      </p:sp>
    </p:spTree>
    <p:extLst>
      <p:ext uri="{BB962C8B-B14F-4D97-AF65-F5344CB8AC3E}">
        <p14:creationId xmlns:p14="http://schemas.microsoft.com/office/powerpoint/2010/main" val="246640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2B941E1-6FF8-44C8-AD5F-B0DF406BF76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B84FCD4-D767-4098-8069-DAD86C5583A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61E4461-768C-482E-A78D-71EF1F878EEA}"/>
              </a:ext>
            </a:extLst>
          </p:cNvPr>
          <p:cNvSpPr>
            <a:spLocks noGrp="1"/>
          </p:cNvSpPr>
          <p:nvPr>
            <p:ph type="dt" sz="half" idx="10"/>
          </p:nvPr>
        </p:nvSpPr>
        <p:spPr/>
        <p:txBody>
          <a:bodyPr/>
          <a:lstStyle/>
          <a:p>
            <a:fld id="{6C5C3B22-64CF-C740-8843-FD2C04623A22}" type="datetime1">
              <a:rPr lang="zh-CN" altLang="en-US" smtClean="0"/>
              <a:t>2017/11/28</a:t>
            </a:fld>
            <a:endParaRPr lang="zh-CN" altLang="en-US"/>
          </a:p>
        </p:txBody>
      </p:sp>
      <p:sp>
        <p:nvSpPr>
          <p:cNvPr id="5" name="页脚占位符 4">
            <a:extLst>
              <a:ext uri="{FF2B5EF4-FFF2-40B4-BE49-F238E27FC236}">
                <a16:creationId xmlns:a16="http://schemas.microsoft.com/office/drawing/2014/main" xmlns="" id="{65BD239A-3C9F-4E80-82FB-D6E17FDA5773}"/>
              </a:ext>
            </a:extLst>
          </p:cNvPr>
          <p:cNvSpPr>
            <a:spLocks noGrp="1"/>
          </p:cNvSpPr>
          <p:nvPr>
            <p:ph type="ftr" sz="quarter" idx="11"/>
          </p:nvPr>
        </p:nvSpPr>
        <p:spPr/>
        <p:txBody>
          <a:bodyPr/>
          <a:lstStyle/>
          <a:p>
            <a:r>
              <a:rPr lang="de-DE" altLang="zh-CN"/>
              <a:t>[1] J. Phys. Chem. C, 2015, 119 (41), pp 23486–23494</a:t>
            </a:r>
            <a:endParaRPr lang="zh-CN" altLang="en-US"/>
          </a:p>
        </p:txBody>
      </p:sp>
      <p:sp>
        <p:nvSpPr>
          <p:cNvPr id="6" name="灯片编号占位符 5">
            <a:extLst>
              <a:ext uri="{FF2B5EF4-FFF2-40B4-BE49-F238E27FC236}">
                <a16:creationId xmlns:a16="http://schemas.microsoft.com/office/drawing/2014/main" xmlns="" id="{6280F0BD-55B6-4AAC-9C28-0E60781C860A}"/>
              </a:ext>
            </a:extLst>
          </p:cNvPr>
          <p:cNvSpPr>
            <a:spLocks noGrp="1"/>
          </p:cNvSpPr>
          <p:nvPr>
            <p:ph type="sldNum" sz="quarter" idx="12"/>
          </p:nvPr>
        </p:nvSpPr>
        <p:spPr/>
        <p:txBody>
          <a:bodyPr/>
          <a:lstStyle/>
          <a:p>
            <a:fld id="{BC74557A-2007-4312-9AC8-0BF944A3FB3E}" type="slidenum">
              <a:rPr lang="zh-CN" altLang="en-US" smtClean="0"/>
              <a:t>‹#›</a:t>
            </a:fld>
            <a:endParaRPr lang="zh-CN" altLang="en-US"/>
          </a:p>
        </p:txBody>
      </p:sp>
    </p:spTree>
    <p:extLst>
      <p:ext uri="{BB962C8B-B14F-4D97-AF65-F5344CB8AC3E}">
        <p14:creationId xmlns:p14="http://schemas.microsoft.com/office/powerpoint/2010/main" val="83159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F39C722-00EB-4532-A090-6D875148DAF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419D6CA8-197A-44F1-BADB-517133828E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90E16206-36E9-4377-A385-4852A8EDDB8F}"/>
              </a:ext>
            </a:extLst>
          </p:cNvPr>
          <p:cNvSpPr>
            <a:spLocks noGrp="1"/>
          </p:cNvSpPr>
          <p:nvPr>
            <p:ph type="dt" sz="half" idx="10"/>
          </p:nvPr>
        </p:nvSpPr>
        <p:spPr/>
        <p:txBody>
          <a:bodyPr/>
          <a:lstStyle/>
          <a:p>
            <a:fld id="{FCD7A396-C040-1B47-870B-D48B3AA4C5FC}" type="datetime1">
              <a:rPr lang="zh-CN" altLang="en-US" smtClean="0"/>
              <a:t>2017/11/28</a:t>
            </a:fld>
            <a:endParaRPr lang="zh-CN" altLang="en-US"/>
          </a:p>
        </p:txBody>
      </p:sp>
      <p:sp>
        <p:nvSpPr>
          <p:cNvPr id="5" name="页脚占位符 4">
            <a:extLst>
              <a:ext uri="{FF2B5EF4-FFF2-40B4-BE49-F238E27FC236}">
                <a16:creationId xmlns:a16="http://schemas.microsoft.com/office/drawing/2014/main" xmlns="" id="{7C2D860F-EE99-4BB6-AD9C-28F215F70E63}"/>
              </a:ext>
            </a:extLst>
          </p:cNvPr>
          <p:cNvSpPr>
            <a:spLocks noGrp="1"/>
          </p:cNvSpPr>
          <p:nvPr>
            <p:ph type="ftr" sz="quarter" idx="11"/>
          </p:nvPr>
        </p:nvSpPr>
        <p:spPr/>
        <p:txBody>
          <a:bodyPr/>
          <a:lstStyle/>
          <a:p>
            <a:r>
              <a:rPr lang="de-DE" altLang="zh-CN"/>
              <a:t>[1] J. Phys. Chem. C, 2015, 119 (41), pp 23486–23494</a:t>
            </a:r>
            <a:endParaRPr lang="zh-CN" altLang="en-US"/>
          </a:p>
        </p:txBody>
      </p:sp>
      <p:sp>
        <p:nvSpPr>
          <p:cNvPr id="6" name="灯片编号占位符 5">
            <a:extLst>
              <a:ext uri="{FF2B5EF4-FFF2-40B4-BE49-F238E27FC236}">
                <a16:creationId xmlns:a16="http://schemas.microsoft.com/office/drawing/2014/main" xmlns="" id="{A84F99BC-86B6-4756-AE9E-EA9B12A97811}"/>
              </a:ext>
            </a:extLst>
          </p:cNvPr>
          <p:cNvSpPr>
            <a:spLocks noGrp="1"/>
          </p:cNvSpPr>
          <p:nvPr>
            <p:ph type="sldNum" sz="quarter" idx="12"/>
          </p:nvPr>
        </p:nvSpPr>
        <p:spPr/>
        <p:txBody>
          <a:bodyPr/>
          <a:lstStyle/>
          <a:p>
            <a:fld id="{BC74557A-2007-4312-9AC8-0BF944A3FB3E}" type="slidenum">
              <a:rPr lang="zh-CN" altLang="en-US" smtClean="0"/>
              <a:t>‹#›</a:t>
            </a:fld>
            <a:endParaRPr lang="zh-CN" altLang="en-US"/>
          </a:p>
        </p:txBody>
      </p:sp>
    </p:spTree>
    <p:extLst>
      <p:ext uri="{BB962C8B-B14F-4D97-AF65-F5344CB8AC3E}">
        <p14:creationId xmlns:p14="http://schemas.microsoft.com/office/powerpoint/2010/main" val="616590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24E5DF4-CCFE-4B67-BB38-DE48C8A8174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F5D0559-D66E-4AFA-9B08-8D24B531A9F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6C475BA-E119-4C12-BB97-ED4AF4F82917}"/>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E62275D9-1EE1-42ED-9056-53C66EFB089C}"/>
              </a:ext>
            </a:extLst>
          </p:cNvPr>
          <p:cNvSpPr>
            <a:spLocks noGrp="1"/>
          </p:cNvSpPr>
          <p:nvPr>
            <p:ph type="dt" sz="half" idx="10"/>
          </p:nvPr>
        </p:nvSpPr>
        <p:spPr/>
        <p:txBody>
          <a:bodyPr/>
          <a:lstStyle/>
          <a:p>
            <a:fld id="{E3055E04-FE9B-5648-8D44-681E14F4EBDB}" type="datetime1">
              <a:rPr lang="zh-CN" altLang="en-US" smtClean="0"/>
              <a:t>2017/11/28</a:t>
            </a:fld>
            <a:endParaRPr lang="zh-CN" altLang="en-US"/>
          </a:p>
        </p:txBody>
      </p:sp>
      <p:sp>
        <p:nvSpPr>
          <p:cNvPr id="6" name="页脚占位符 5">
            <a:extLst>
              <a:ext uri="{FF2B5EF4-FFF2-40B4-BE49-F238E27FC236}">
                <a16:creationId xmlns:a16="http://schemas.microsoft.com/office/drawing/2014/main" xmlns="" id="{E7324AA0-2F17-4B4B-9A16-9A48C951CFA9}"/>
              </a:ext>
            </a:extLst>
          </p:cNvPr>
          <p:cNvSpPr>
            <a:spLocks noGrp="1"/>
          </p:cNvSpPr>
          <p:nvPr>
            <p:ph type="ftr" sz="quarter" idx="11"/>
          </p:nvPr>
        </p:nvSpPr>
        <p:spPr/>
        <p:txBody>
          <a:bodyPr/>
          <a:lstStyle/>
          <a:p>
            <a:r>
              <a:rPr lang="de-DE" altLang="zh-CN"/>
              <a:t>[1] J. Phys. Chem. C, 2015, 119 (41), pp 23486–23494</a:t>
            </a:r>
            <a:endParaRPr lang="zh-CN" altLang="en-US"/>
          </a:p>
        </p:txBody>
      </p:sp>
      <p:sp>
        <p:nvSpPr>
          <p:cNvPr id="7" name="灯片编号占位符 6">
            <a:extLst>
              <a:ext uri="{FF2B5EF4-FFF2-40B4-BE49-F238E27FC236}">
                <a16:creationId xmlns:a16="http://schemas.microsoft.com/office/drawing/2014/main" xmlns="" id="{D4AB0D06-FC93-4C97-8FF4-10D1EAC37D13}"/>
              </a:ext>
            </a:extLst>
          </p:cNvPr>
          <p:cNvSpPr>
            <a:spLocks noGrp="1"/>
          </p:cNvSpPr>
          <p:nvPr>
            <p:ph type="sldNum" sz="quarter" idx="12"/>
          </p:nvPr>
        </p:nvSpPr>
        <p:spPr/>
        <p:txBody>
          <a:bodyPr/>
          <a:lstStyle/>
          <a:p>
            <a:fld id="{BC74557A-2007-4312-9AC8-0BF944A3FB3E}" type="slidenum">
              <a:rPr lang="zh-CN" altLang="en-US" smtClean="0"/>
              <a:t>‹#›</a:t>
            </a:fld>
            <a:endParaRPr lang="zh-CN" altLang="en-US"/>
          </a:p>
        </p:txBody>
      </p:sp>
    </p:spTree>
    <p:extLst>
      <p:ext uri="{BB962C8B-B14F-4D97-AF65-F5344CB8AC3E}">
        <p14:creationId xmlns:p14="http://schemas.microsoft.com/office/powerpoint/2010/main" val="462703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7CDD8A8-9086-4003-821F-C399DE45EF7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10B1ADF7-452C-4AE2-AF2C-DE63327508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EC96EF08-BC4F-4332-9FB6-8C9969EEF3F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74D67C0F-435C-4EB0-841B-FEECEEEFA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7A66CAC6-1582-4BC6-87E1-B39F73ABD5BF}"/>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FE93C539-2EA6-4A0C-99FE-9AC8B7B78A30}"/>
              </a:ext>
            </a:extLst>
          </p:cNvPr>
          <p:cNvSpPr>
            <a:spLocks noGrp="1"/>
          </p:cNvSpPr>
          <p:nvPr>
            <p:ph type="dt" sz="half" idx="10"/>
          </p:nvPr>
        </p:nvSpPr>
        <p:spPr/>
        <p:txBody>
          <a:bodyPr/>
          <a:lstStyle/>
          <a:p>
            <a:fld id="{21238FE2-0DBC-674F-B6BC-3A17B09AFBAE}" type="datetime1">
              <a:rPr lang="zh-CN" altLang="en-US" smtClean="0"/>
              <a:t>2017/11/28</a:t>
            </a:fld>
            <a:endParaRPr lang="zh-CN" altLang="en-US"/>
          </a:p>
        </p:txBody>
      </p:sp>
      <p:sp>
        <p:nvSpPr>
          <p:cNvPr id="8" name="页脚占位符 7">
            <a:extLst>
              <a:ext uri="{FF2B5EF4-FFF2-40B4-BE49-F238E27FC236}">
                <a16:creationId xmlns:a16="http://schemas.microsoft.com/office/drawing/2014/main" xmlns="" id="{FCB14D23-A69C-4774-B689-C12C845B09C5}"/>
              </a:ext>
            </a:extLst>
          </p:cNvPr>
          <p:cNvSpPr>
            <a:spLocks noGrp="1"/>
          </p:cNvSpPr>
          <p:nvPr>
            <p:ph type="ftr" sz="quarter" idx="11"/>
          </p:nvPr>
        </p:nvSpPr>
        <p:spPr/>
        <p:txBody>
          <a:bodyPr/>
          <a:lstStyle/>
          <a:p>
            <a:r>
              <a:rPr lang="de-DE" altLang="zh-CN"/>
              <a:t>[1] J. Phys. Chem. C, 2015, 119 (41), pp 23486–23494</a:t>
            </a:r>
            <a:endParaRPr lang="zh-CN" altLang="en-US"/>
          </a:p>
        </p:txBody>
      </p:sp>
      <p:sp>
        <p:nvSpPr>
          <p:cNvPr id="9" name="灯片编号占位符 8">
            <a:extLst>
              <a:ext uri="{FF2B5EF4-FFF2-40B4-BE49-F238E27FC236}">
                <a16:creationId xmlns:a16="http://schemas.microsoft.com/office/drawing/2014/main" xmlns="" id="{3C0F3C86-6E83-44B4-AA5B-825C13A3428D}"/>
              </a:ext>
            </a:extLst>
          </p:cNvPr>
          <p:cNvSpPr>
            <a:spLocks noGrp="1"/>
          </p:cNvSpPr>
          <p:nvPr>
            <p:ph type="sldNum" sz="quarter" idx="12"/>
          </p:nvPr>
        </p:nvSpPr>
        <p:spPr/>
        <p:txBody>
          <a:bodyPr/>
          <a:lstStyle/>
          <a:p>
            <a:fld id="{BC74557A-2007-4312-9AC8-0BF944A3FB3E}" type="slidenum">
              <a:rPr lang="zh-CN" altLang="en-US" smtClean="0"/>
              <a:t>‹#›</a:t>
            </a:fld>
            <a:endParaRPr lang="zh-CN" altLang="en-US"/>
          </a:p>
        </p:txBody>
      </p:sp>
    </p:spTree>
    <p:extLst>
      <p:ext uri="{BB962C8B-B14F-4D97-AF65-F5344CB8AC3E}">
        <p14:creationId xmlns:p14="http://schemas.microsoft.com/office/powerpoint/2010/main" val="2508590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FF6D0A2-A959-49E1-A2AD-4C091E64E03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BAABBA7-0A53-496C-827B-18FFEFF1CA9D}"/>
              </a:ext>
            </a:extLst>
          </p:cNvPr>
          <p:cNvSpPr>
            <a:spLocks noGrp="1"/>
          </p:cNvSpPr>
          <p:nvPr>
            <p:ph type="dt" sz="half" idx="10"/>
          </p:nvPr>
        </p:nvSpPr>
        <p:spPr/>
        <p:txBody>
          <a:bodyPr/>
          <a:lstStyle/>
          <a:p>
            <a:fld id="{3BFB5204-2FB4-9A4C-89E3-C314E57D17FF}" type="datetime1">
              <a:rPr lang="zh-CN" altLang="en-US" smtClean="0"/>
              <a:t>2017/11/28</a:t>
            </a:fld>
            <a:endParaRPr lang="zh-CN" altLang="en-US"/>
          </a:p>
        </p:txBody>
      </p:sp>
      <p:sp>
        <p:nvSpPr>
          <p:cNvPr id="4" name="页脚占位符 3">
            <a:extLst>
              <a:ext uri="{FF2B5EF4-FFF2-40B4-BE49-F238E27FC236}">
                <a16:creationId xmlns:a16="http://schemas.microsoft.com/office/drawing/2014/main" xmlns="" id="{F746AD72-7FA1-43F6-A88E-13CB61506A54}"/>
              </a:ext>
            </a:extLst>
          </p:cNvPr>
          <p:cNvSpPr>
            <a:spLocks noGrp="1"/>
          </p:cNvSpPr>
          <p:nvPr>
            <p:ph type="ftr" sz="quarter" idx="11"/>
          </p:nvPr>
        </p:nvSpPr>
        <p:spPr/>
        <p:txBody>
          <a:bodyPr/>
          <a:lstStyle/>
          <a:p>
            <a:r>
              <a:rPr lang="de-DE" altLang="zh-CN"/>
              <a:t>[1] J. Phys. Chem. C, 2015, 119 (41), pp 23486–23494</a:t>
            </a:r>
            <a:endParaRPr lang="zh-CN" altLang="en-US"/>
          </a:p>
        </p:txBody>
      </p:sp>
      <p:sp>
        <p:nvSpPr>
          <p:cNvPr id="5" name="灯片编号占位符 4">
            <a:extLst>
              <a:ext uri="{FF2B5EF4-FFF2-40B4-BE49-F238E27FC236}">
                <a16:creationId xmlns:a16="http://schemas.microsoft.com/office/drawing/2014/main" xmlns="" id="{29822A08-1989-40FE-9330-4A38A01801BB}"/>
              </a:ext>
            </a:extLst>
          </p:cNvPr>
          <p:cNvSpPr>
            <a:spLocks noGrp="1"/>
          </p:cNvSpPr>
          <p:nvPr>
            <p:ph type="sldNum" sz="quarter" idx="12"/>
          </p:nvPr>
        </p:nvSpPr>
        <p:spPr/>
        <p:txBody>
          <a:bodyPr/>
          <a:lstStyle/>
          <a:p>
            <a:fld id="{BC74557A-2007-4312-9AC8-0BF944A3FB3E}" type="slidenum">
              <a:rPr lang="zh-CN" altLang="en-US" smtClean="0"/>
              <a:t>‹#›</a:t>
            </a:fld>
            <a:endParaRPr lang="zh-CN" altLang="en-US"/>
          </a:p>
        </p:txBody>
      </p:sp>
    </p:spTree>
    <p:extLst>
      <p:ext uri="{BB962C8B-B14F-4D97-AF65-F5344CB8AC3E}">
        <p14:creationId xmlns:p14="http://schemas.microsoft.com/office/powerpoint/2010/main" val="149631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ED0929B-6288-439E-BC9B-12F959BDF9E3}"/>
              </a:ext>
            </a:extLst>
          </p:cNvPr>
          <p:cNvSpPr>
            <a:spLocks noGrp="1"/>
          </p:cNvSpPr>
          <p:nvPr>
            <p:ph type="dt" sz="half" idx="10"/>
          </p:nvPr>
        </p:nvSpPr>
        <p:spPr/>
        <p:txBody>
          <a:bodyPr/>
          <a:lstStyle/>
          <a:p>
            <a:fld id="{83589651-7326-9941-8208-B92BFAC54D51}" type="datetime1">
              <a:rPr lang="zh-CN" altLang="en-US" smtClean="0"/>
              <a:t>2017/11/28</a:t>
            </a:fld>
            <a:endParaRPr lang="zh-CN" altLang="en-US"/>
          </a:p>
        </p:txBody>
      </p:sp>
      <p:sp>
        <p:nvSpPr>
          <p:cNvPr id="3" name="页脚占位符 2">
            <a:extLst>
              <a:ext uri="{FF2B5EF4-FFF2-40B4-BE49-F238E27FC236}">
                <a16:creationId xmlns:a16="http://schemas.microsoft.com/office/drawing/2014/main" xmlns="" id="{DC8C994E-A44A-4FE3-8E37-E8E02620786B}"/>
              </a:ext>
            </a:extLst>
          </p:cNvPr>
          <p:cNvSpPr>
            <a:spLocks noGrp="1"/>
          </p:cNvSpPr>
          <p:nvPr>
            <p:ph type="ftr" sz="quarter" idx="11"/>
          </p:nvPr>
        </p:nvSpPr>
        <p:spPr/>
        <p:txBody>
          <a:bodyPr/>
          <a:lstStyle/>
          <a:p>
            <a:r>
              <a:rPr lang="de-DE" altLang="zh-CN"/>
              <a:t>[1] J. Phys. Chem. C, 2015, 119 (41), pp 23486–23494</a:t>
            </a:r>
            <a:endParaRPr lang="zh-CN" altLang="en-US"/>
          </a:p>
        </p:txBody>
      </p:sp>
      <p:sp>
        <p:nvSpPr>
          <p:cNvPr id="4" name="灯片编号占位符 3">
            <a:extLst>
              <a:ext uri="{FF2B5EF4-FFF2-40B4-BE49-F238E27FC236}">
                <a16:creationId xmlns:a16="http://schemas.microsoft.com/office/drawing/2014/main" xmlns="" id="{53460BD9-B25D-49B1-9BB7-985DED50E4A8}"/>
              </a:ext>
            </a:extLst>
          </p:cNvPr>
          <p:cNvSpPr>
            <a:spLocks noGrp="1"/>
          </p:cNvSpPr>
          <p:nvPr>
            <p:ph type="sldNum" sz="quarter" idx="12"/>
          </p:nvPr>
        </p:nvSpPr>
        <p:spPr/>
        <p:txBody>
          <a:bodyPr/>
          <a:lstStyle/>
          <a:p>
            <a:fld id="{BC74557A-2007-4312-9AC8-0BF944A3FB3E}" type="slidenum">
              <a:rPr lang="zh-CN" altLang="en-US" smtClean="0"/>
              <a:t>‹#›</a:t>
            </a:fld>
            <a:endParaRPr lang="zh-CN" altLang="en-US"/>
          </a:p>
        </p:txBody>
      </p:sp>
    </p:spTree>
    <p:extLst>
      <p:ext uri="{BB962C8B-B14F-4D97-AF65-F5344CB8AC3E}">
        <p14:creationId xmlns:p14="http://schemas.microsoft.com/office/powerpoint/2010/main" val="415611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C00AFEC-451E-4CD0-AD99-6BB2995473D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B5C96514-BCAD-4270-B8D1-6CD2EF1701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84B7FF0B-BF08-4FBC-BE42-F705D91CE0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83D2D593-E149-491C-8A88-4A7E9F412767}"/>
              </a:ext>
            </a:extLst>
          </p:cNvPr>
          <p:cNvSpPr>
            <a:spLocks noGrp="1"/>
          </p:cNvSpPr>
          <p:nvPr>
            <p:ph type="dt" sz="half" idx="10"/>
          </p:nvPr>
        </p:nvSpPr>
        <p:spPr/>
        <p:txBody>
          <a:bodyPr/>
          <a:lstStyle/>
          <a:p>
            <a:fld id="{5CA194D0-7630-8B45-A0B2-351B5F24A8CD}" type="datetime1">
              <a:rPr lang="zh-CN" altLang="en-US" smtClean="0"/>
              <a:t>2017/11/28</a:t>
            </a:fld>
            <a:endParaRPr lang="zh-CN" altLang="en-US"/>
          </a:p>
        </p:txBody>
      </p:sp>
      <p:sp>
        <p:nvSpPr>
          <p:cNvPr id="6" name="页脚占位符 5">
            <a:extLst>
              <a:ext uri="{FF2B5EF4-FFF2-40B4-BE49-F238E27FC236}">
                <a16:creationId xmlns:a16="http://schemas.microsoft.com/office/drawing/2014/main" xmlns="" id="{C88D61F0-4345-4A4F-B4FF-9B04F71EA800}"/>
              </a:ext>
            </a:extLst>
          </p:cNvPr>
          <p:cNvSpPr>
            <a:spLocks noGrp="1"/>
          </p:cNvSpPr>
          <p:nvPr>
            <p:ph type="ftr" sz="quarter" idx="11"/>
          </p:nvPr>
        </p:nvSpPr>
        <p:spPr/>
        <p:txBody>
          <a:bodyPr/>
          <a:lstStyle/>
          <a:p>
            <a:r>
              <a:rPr lang="de-DE" altLang="zh-CN"/>
              <a:t>[1] J. Phys. Chem. C, 2015, 119 (41), pp 23486–23494</a:t>
            </a:r>
            <a:endParaRPr lang="zh-CN" altLang="en-US"/>
          </a:p>
        </p:txBody>
      </p:sp>
      <p:sp>
        <p:nvSpPr>
          <p:cNvPr id="7" name="灯片编号占位符 6">
            <a:extLst>
              <a:ext uri="{FF2B5EF4-FFF2-40B4-BE49-F238E27FC236}">
                <a16:creationId xmlns:a16="http://schemas.microsoft.com/office/drawing/2014/main" xmlns="" id="{310732E4-2751-4819-B2C7-A8B53EF71F6D}"/>
              </a:ext>
            </a:extLst>
          </p:cNvPr>
          <p:cNvSpPr>
            <a:spLocks noGrp="1"/>
          </p:cNvSpPr>
          <p:nvPr>
            <p:ph type="sldNum" sz="quarter" idx="12"/>
          </p:nvPr>
        </p:nvSpPr>
        <p:spPr/>
        <p:txBody>
          <a:bodyPr/>
          <a:lstStyle/>
          <a:p>
            <a:fld id="{BC74557A-2007-4312-9AC8-0BF944A3FB3E}" type="slidenum">
              <a:rPr lang="zh-CN" altLang="en-US" smtClean="0"/>
              <a:t>‹#›</a:t>
            </a:fld>
            <a:endParaRPr lang="zh-CN" altLang="en-US"/>
          </a:p>
        </p:txBody>
      </p:sp>
    </p:spTree>
    <p:extLst>
      <p:ext uri="{BB962C8B-B14F-4D97-AF65-F5344CB8AC3E}">
        <p14:creationId xmlns:p14="http://schemas.microsoft.com/office/powerpoint/2010/main" val="1801957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D2EF9D1-5C74-4E0E-90AE-BAF29E0E1FF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EF82A60-4CF2-4C89-AA7D-04A64D28B5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C93BFB1D-6AB4-45E9-B633-27B690AA22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A8684C59-6783-4A8F-B210-9009E6926DE7}"/>
              </a:ext>
            </a:extLst>
          </p:cNvPr>
          <p:cNvSpPr>
            <a:spLocks noGrp="1"/>
          </p:cNvSpPr>
          <p:nvPr>
            <p:ph type="dt" sz="half" idx="10"/>
          </p:nvPr>
        </p:nvSpPr>
        <p:spPr/>
        <p:txBody>
          <a:bodyPr/>
          <a:lstStyle/>
          <a:p>
            <a:fld id="{A10270E4-8A43-D24B-8FEE-8F56211FEA50}" type="datetime1">
              <a:rPr lang="zh-CN" altLang="en-US" smtClean="0"/>
              <a:t>2017/11/28</a:t>
            </a:fld>
            <a:endParaRPr lang="zh-CN" altLang="en-US"/>
          </a:p>
        </p:txBody>
      </p:sp>
      <p:sp>
        <p:nvSpPr>
          <p:cNvPr id="6" name="页脚占位符 5">
            <a:extLst>
              <a:ext uri="{FF2B5EF4-FFF2-40B4-BE49-F238E27FC236}">
                <a16:creationId xmlns:a16="http://schemas.microsoft.com/office/drawing/2014/main" xmlns="" id="{456005D9-422C-4E1B-878F-0D8EB0A1658D}"/>
              </a:ext>
            </a:extLst>
          </p:cNvPr>
          <p:cNvSpPr>
            <a:spLocks noGrp="1"/>
          </p:cNvSpPr>
          <p:nvPr>
            <p:ph type="ftr" sz="quarter" idx="11"/>
          </p:nvPr>
        </p:nvSpPr>
        <p:spPr/>
        <p:txBody>
          <a:bodyPr/>
          <a:lstStyle/>
          <a:p>
            <a:r>
              <a:rPr lang="de-DE" altLang="zh-CN"/>
              <a:t>[1] J. Phys. Chem. C, 2015, 119 (41), pp 23486–23494</a:t>
            </a:r>
            <a:endParaRPr lang="zh-CN" altLang="en-US"/>
          </a:p>
        </p:txBody>
      </p:sp>
      <p:sp>
        <p:nvSpPr>
          <p:cNvPr id="7" name="灯片编号占位符 6">
            <a:extLst>
              <a:ext uri="{FF2B5EF4-FFF2-40B4-BE49-F238E27FC236}">
                <a16:creationId xmlns:a16="http://schemas.microsoft.com/office/drawing/2014/main" xmlns="" id="{A3DBB6DE-53CD-46DC-B8E4-9104AC69A4C4}"/>
              </a:ext>
            </a:extLst>
          </p:cNvPr>
          <p:cNvSpPr>
            <a:spLocks noGrp="1"/>
          </p:cNvSpPr>
          <p:nvPr>
            <p:ph type="sldNum" sz="quarter" idx="12"/>
          </p:nvPr>
        </p:nvSpPr>
        <p:spPr/>
        <p:txBody>
          <a:bodyPr/>
          <a:lstStyle/>
          <a:p>
            <a:fld id="{BC74557A-2007-4312-9AC8-0BF944A3FB3E}" type="slidenum">
              <a:rPr lang="zh-CN" altLang="en-US" smtClean="0"/>
              <a:t>‹#›</a:t>
            </a:fld>
            <a:endParaRPr lang="zh-CN" altLang="en-US"/>
          </a:p>
        </p:txBody>
      </p:sp>
    </p:spTree>
    <p:extLst>
      <p:ext uri="{BB962C8B-B14F-4D97-AF65-F5344CB8AC3E}">
        <p14:creationId xmlns:p14="http://schemas.microsoft.com/office/powerpoint/2010/main" val="39238522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407545F0-0E07-4E54-9E50-44217F718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2950BFC-E4F7-4D45-98D2-A793880CD0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95BDE295-44A2-4ED8-8D28-B657895168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27237-F7D8-F543-AB75-10C587A59016}" type="datetime1">
              <a:rPr lang="zh-CN" altLang="en-US" smtClean="0"/>
              <a:t>2017/11/28</a:t>
            </a:fld>
            <a:endParaRPr lang="zh-CN" altLang="en-US"/>
          </a:p>
        </p:txBody>
      </p:sp>
      <p:sp>
        <p:nvSpPr>
          <p:cNvPr id="5" name="页脚占位符 4">
            <a:extLst>
              <a:ext uri="{FF2B5EF4-FFF2-40B4-BE49-F238E27FC236}">
                <a16:creationId xmlns:a16="http://schemas.microsoft.com/office/drawing/2014/main" xmlns="" id="{264BBDBE-9C3D-47C1-A6A6-B03AA85BF0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ltLang="zh-CN"/>
              <a:t>[1] J. Phys. Chem. C, 2015, 119 (41), pp 23486–23494</a:t>
            </a:r>
            <a:endParaRPr lang="zh-CN" altLang="en-US"/>
          </a:p>
        </p:txBody>
      </p:sp>
      <p:sp>
        <p:nvSpPr>
          <p:cNvPr id="6" name="灯片编号占位符 5">
            <a:extLst>
              <a:ext uri="{FF2B5EF4-FFF2-40B4-BE49-F238E27FC236}">
                <a16:creationId xmlns:a16="http://schemas.microsoft.com/office/drawing/2014/main" xmlns="" id="{DB39FF26-CEB8-4116-82C2-363A46383D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4557A-2007-4312-9AC8-0BF944A3FB3E}" type="slidenum">
              <a:rPr lang="zh-CN" altLang="en-US" smtClean="0"/>
              <a:t>‹#›</a:t>
            </a:fld>
            <a:endParaRPr lang="zh-CN" altLang="en-US"/>
          </a:p>
        </p:txBody>
      </p:sp>
    </p:spTree>
    <p:extLst>
      <p:ext uri="{BB962C8B-B14F-4D97-AF65-F5344CB8AC3E}">
        <p14:creationId xmlns:p14="http://schemas.microsoft.com/office/powerpoint/2010/main" val="170026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30.wmf"/><Relationship Id="rId5" Type="http://schemas.openxmlformats.org/officeDocument/2006/relationships/oleObject" Target="../embeddings/oleObject4.bin"/><Relationship Id="rId6" Type="http://schemas.openxmlformats.org/officeDocument/2006/relationships/image" Target="../media/image31.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gif"/><Relationship Id="rId3" Type="http://schemas.openxmlformats.org/officeDocument/2006/relationships/image" Target="../media/image34.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0.png"/><Relationship Id="rId3"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tiff"/><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oleObject" Target="../embeddings/oleObject1.bin"/><Relationship Id="rId5" Type="http://schemas.openxmlformats.org/officeDocument/2006/relationships/image" Target="../media/image7.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oleObject" Target="../embeddings/oleObject2.bin"/><Relationship Id="rId8" Type="http://schemas.openxmlformats.org/officeDocument/2006/relationships/image" Target="../media/image9.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 Id="rId11"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90.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1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xmlns="" id="{A3243D98-8C08-4433-9736-A7BA3FCB4C23}"/>
              </a:ext>
            </a:extLst>
          </p:cNvPr>
          <p:cNvSpPr>
            <a:spLocks noGrp="1"/>
          </p:cNvSpPr>
          <p:nvPr>
            <p:ph type="subTitle" idx="1"/>
          </p:nvPr>
        </p:nvSpPr>
        <p:spPr>
          <a:xfrm>
            <a:off x="1524000" y="4076062"/>
            <a:ext cx="9144000" cy="2280288"/>
          </a:xfrm>
        </p:spPr>
        <p:txBody>
          <a:bodyPr>
            <a:normAutofit fontScale="77500" lnSpcReduction="20000"/>
          </a:bodyPr>
          <a:lstStyle/>
          <a:p>
            <a:endParaRPr lang="en-US" altLang="zh-CN" dirty="0"/>
          </a:p>
          <a:p>
            <a:r>
              <a:rPr lang="zh-CN" altLang="en-US" dirty="0"/>
              <a:t>报告人（按姓氏拼音顺序）：</a:t>
            </a:r>
            <a:endParaRPr lang="en-US" altLang="zh-CN" dirty="0"/>
          </a:p>
          <a:p>
            <a:r>
              <a:rPr lang="zh-CN" altLang="en-US" dirty="0"/>
              <a:t>董济超</a:t>
            </a:r>
            <a:endParaRPr lang="en-US" altLang="zh-CN" dirty="0"/>
          </a:p>
          <a:p>
            <a:r>
              <a:rPr lang="zh-CN" altLang="en-US" dirty="0"/>
              <a:t>郭见青</a:t>
            </a:r>
            <a:endParaRPr lang="en-US" altLang="zh-CN" dirty="0"/>
          </a:p>
          <a:p>
            <a:r>
              <a:rPr lang="zh-CN" altLang="en-US" dirty="0"/>
              <a:t>李海龙</a:t>
            </a:r>
            <a:endParaRPr lang="en-US" altLang="zh-CN" dirty="0"/>
          </a:p>
          <a:p>
            <a:r>
              <a:rPr lang="zh-CN" altLang="en-US" dirty="0"/>
              <a:t>刘丹烁</a:t>
            </a:r>
            <a:endParaRPr lang="en-US" altLang="zh-CN" dirty="0"/>
          </a:p>
          <a:p>
            <a:r>
              <a:rPr lang="zh-CN" altLang="en-US" dirty="0"/>
              <a:t>信子鸣</a:t>
            </a:r>
            <a:endParaRPr lang="en-US" altLang="zh-CN" dirty="0"/>
          </a:p>
          <a:p>
            <a:endParaRPr lang="zh-CN" altLang="en-US" dirty="0"/>
          </a:p>
        </p:txBody>
      </p:sp>
      <p:sp>
        <p:nvSpPr>
          <p:cNvPr id="5" name="灯片编号占位符 4">
            <a:extLst>
              <a:ext uri="{FF2B5EF4-FFF2-40B4-BE49-F238E27FC236}">
                <a16:creationId xmlns:a16="http://schemas.microsoft.com/office/drawing/2014/main" xmlns="" id="{B912E896-905A-4D45-B7B1-DDD10A0FB131}"/>
              </a:ext>
            </a:extLst>
          </p:cNvPr>
          <p:cNvSpPr>
            <a:spLocks noGrp="1"/>
          </p:cNvSpPr>
          <p:nvPr>
            <p:ph type="sldNum" sz="quarter" idx="12"/>
          </p:nvPr>
        </p:nvSpPr>
        <p:spPr/>
        <p:txBody>
          <a:bodyPr/>
          <a:lstStyle/>
          <a:p>
            <a:fld id="{BC74557A-2007-4312-9AC8-0BF944A3FB3E}" type="slidenum">
              <a:rPr lang="zh-CN" altLang="en-US" smtClean="0"/>
              <a:t>1</a:t>
            </a:fld>
            <a:endParaRPr lang="zh-CN" alt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xmlns="" id="{4CBFFA05-4ABB-4BA5-A1A6-E9E40441B15C}"/>
                  </a:ext>
                </a:extLst>
              </p:cNvPr>
              <p:cNvSpPr txBox="1"/>
              <p:nvPr/>
            </p:nvSpPr>
            <p:spPr>
              <a:xfrm>
                <a:off x="1181100" y="853043"/>
                <a:ext cx="9829800" cy="2123658"/>
              </a:xfrm>
              <a:prstGeom prst="rect">
                <a:avLst/>
              </a:prstGeom>
              <a:noFill/>
            </p:spPr>
            <p:txBody>
              <a:bodyPr wrap="square" rtlCol="0">
                <a:spAutoFit/>
              </a:bodyPr>
              <a:lstStyle/>
              <a:p>
                <a:pPr algn="ctr"/>
                <a:r>
                  <a:rPr lang="en-US" altLang="zh-CN" sz="4400" dirty="0">
                    <a:latin typeface="Times New Roman" panose="02020603050405020304" pitchFamily="18" charset="0"/>
                    <a:ea typeface="Cambria Math" panose="02040503050406030204" pitchFamily="18" charset="0"/>
                    <a:cs typeface="Times New Roman" panose="02020603050405020304" pitchFamily="18" charset="0"/>
                  </a:rPr>
                  <a:t>Spectral Identification of Methanol on </a:t>
                </a:r>
                <a14:m>
                  <m:oMath xmlns:m="http://schemas.openxmlformats.org/officeDocument/2006/math">
                    <m:r>
                      <a:rPr lang="en-US" altLang="zh-CN" sz="4400" b="0" i="1" smtClean="0">
                        <a:latin typeface="Cambria Math" panose="02040503050406030204" pitchFamily="18" charset="0"/>
                        <a:ea typeface="Cambria Math" panose="02040503050406030204" pitchFamily="18" charset="0"/>
                      </a:rPr>
                      <m:t>𝑇𝑖</m:t>
                    </m:r>
                    <m:sSub>
                      <m:sSubPr>
                        <m:ctrlPr>
                          <a:rPr lang="en-US" altLang="zh-CN" sz="4400" b="0" i="1" smtClean="0">
                            <a:latin typeface="Cambria Math" charset="0"/>
                            <a:ea typeface="Cambria Math" panose="02040503050406030204" pitchFamily="18" charset="0"/>
                          </a:rPr>
                        </m:ctrlPr>
                      </m:sSubPr>
                      <m:e>
                        <m:r>
                          <a:rPr lang="en-US" altLang="zh-CN" sz="4400" b="0" i="1" smtClean="0">
                            <a:latin typeface="Cambria Math" panose="02040503050406030204" pitchFamily="18" charset="0"/>
                            <a:ea typeface="Cambria Math" panose="02040503050406030204" pitchFamily="18" charset="0"/>
                          </a:rPr>
                          <m:t>𝑂</m:t>
                        </m:r>
                      </m:e>
                      <m:sub>
                        <m:r>
                          <a:rPr lang="en-US" altLang="zh-CN" sz="4400" b="0" i="1" smtClean="0">
                            <a:latin typeface="Cambria Math" panose="02040503050406030204" pitchFamily="18" charset="0"/>
                            <a:ea typeface="Cambria Math" panose="02040503050406030204" pitchFamily="18" charset="0"/>
                          </a:rPr>
                          <m:t>2</m:t>
                        </m:r>
                      </m:sub>
                    </m:sSub>
                    <m:r>
                      <a:rPr lang="en-US" altLang="zh-CN" sz="4400" b="0" i="0" smtClean="0">
                        <a:latin typeface="Cambria Math" panose="02040503050406030204" pitchFamily="18" charset="0"/>
                        <a:ea typeface="Cambria Math" panose="02040503050406030204" pitchFamily="18" charset="0"/>
                      </a:rPr>
                      <m:t>(110)</m:t>
                    </m:r>
                  </m:oMath>
                </a14:m>
                <a:r>
                  <a:rPr lang="zh-CN" altLang="en-US" sz="4400" dirty="0">
                    <a:latin typeface="Times New Roman" panose="02020603050405020304" pitchFamily="18" charset="0"/>
                    <a:cs typeface="Times New Roman" panose="02020603050405020304" pitchFamily="18" charset="0"/>
                  </a:rPr>
                  <a:t> </a:t>
                </a:r>
                <a:r>
                  <a:rPr lang="en-US" altLang="zh-CN" sz="4400" dirty="0">
                    <a:latin typeface="Times New Roman" panose="02020603050405020304" pitchFamily="18" charset="0"/>
                    <a:ea typeface="Cambria Math" panose="02040503050406030204" pitchFamily="18" charset="0"/>
                    <a:cs typeface="Times New Roman" panose="02020603050405020304" pitchFamily="18" charset="0"/>
                  </a:rPr>
                  <a:t>Surface with SFG in C-H Stretching Region</a:t>
                </a:r>
                <a:endParaRPr lang="zh-CN" altLang="en-US" sz="4400" dirty="0">
                  <a:latin typeface="Times New Roman" panose="02020603050405020304" pitchFamily="18" charset="0"/>
                  <a:cs typeface="Times New Roman" panose="02020603050405020304" pitchFamily="18" charset="0"/>
                </a:endParaRPr>
              </a:p>
            </p:txBody>
          </p:sp>
        </mc:Choice>
        <mc:Fallback xmlns="">
          <p:sp>
            <p:nvSpPr>
              <p:cNvPr id="8" name="文本框 7">
                <a:extLst>
                  <a:ext uri="{FF2B5EF4-FFF2-40B4-BE49-F238E27FC236}">
                    <a16:creationId xmlns:a16="http://schemas.microsoft.com/office/drawing/2014/main" id="{4CBFFA05-4ABB-4BA5-A1A6-E9E40441B15C}"/>
                  </a:ext>
                </a:extLst>
              </p:cNvPr>
              <p:cNvSpPr txBox="1">
                <a:spLocks noRot="1" noChangeAspect="1" noMove="1" noResize="1" noEditPoints="1" noAdjustHandles="1" noChangeArrowheads="1" noChangeShapeType="1" noTextEdit="1"/>
              </p:cNvSpPr>
              <p:nvPr/>
            </p:nvSpPr>
            <p:spPr>
              <a:xfrm>
                <a:off x="1181100" y="853043"/>
                <a:ext cx="9829800" cy="2123658"/>
              </a:xfrm>
              <a:prstGeom prst="rect">
                <a:avLst/>
              </a:prstGeom>
              <a:blipFill>
                <a:blip r:embed="rId3"/>
                <a:stretch>
                  <a:fillRect t="-5747" b="-1321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49681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7475699C-034B-4D3B-8163-9145267C60F1}"/>
              </a:ext>
            </a:extLst>
          </p:cNvPr>
          <p:cNvSpPr>
            <a:spLocks noGrp="1"/>
          </p:cNvSpPr>
          <p:nvPr>
            <p:ph idx="1"/>
          </p:nvPr>
        </p:nvSpPr>
        <p:spPr>
          <a:xfrm>
            <a:off x="838200" y="285750"/>
            <a:ext cx="10515600" cy="5891213"/>
          </a:xfrm>
        </p:spPr>
        <p:txBody>
          <a:bodyPr/>
          <a:lstStyle/>
          <a:p>
            <a:r>
              <a:rPr lang="en-US" altLang="zh-CN" dirty="0">
                <a:latin typeface="Times New Roman" panose="02020603050405020304" pitchFamily="18" charset="0"/>
                <a:cs typeface="Times New Roman" panose="02020603050405020304" pitchFamily="18" charset="0"/>
              </a:rPr>
              <a:t>In this work(here, x-o-z plane is the incident plane)</a:t>
            </a: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because of the rotation angle, Euler</a:t>
            </a:r>
          </a:p>
          <a:p>
            <a:pPr marL="0" indent="0">
              <a:buNone/>
            </a:pPr>
            <a:r>
              <a:rPr lang="en-US" altLang="zh-CN" dirty="0">
                <a:latin typeface="Times New Roman" panose="02020603050405020304" pitchFamily="18" charset="0"/>
                <a:cs typeface="Times New Roman" panose="02020603050405020304" pitchFamily="18" charset="0"/>
              </a:rPr>
              <a:t>   transformation is needed.</a:t>
            </a:r>
            <a:endParaRPr lang="zh-CN" altLang="en-US"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xmlns="" id="{E2C99F4F-9E50-4D8F-BD7B-82AA23683475}"/>
              </a:ext>
            </a:extLst>
          </p:cNvPr>
          <p:cNvSpPr>
            <a:spLocks noGrp="1"/>
          </p:cNvSpPr>
          <p:nvPr>
            <p:ph type="sldNum" sz="quarter" idx="12"/>
          </p:nvPr>
        </p:nvSpPr>
        <p:spPr/>
        <p:txBody>
          <a:bodyPr/>
          <a:lstStyle/>
          <a:p>
            <a:fld id="{BC74557A-2007-4312-9AC8-0BF944A3FB3E}" type="slidenum">
              <a:rPr lang="zh-CN" altLang="en-US" smtClean="0"/>
              <a:t>10</a:t>
            </a:fld>
            <a:endParaRPr lang="zh-CN" altLang="en-US"/>
          </a:p>
        </p:txBody>
      </p:sp>
      <p:pic>
        <p:nvPicPr>
          <p:cNvPr id="5" name="图片 4">
            <a:extLst>
              <a:ext uri="{FF2B5EF4-FFF2-40B4-BE49-F238E27FC236}">
                <a16:creationId xmlns:a16="http://schemas.microsoft.com/office/drawing/2014/main" xmlns="" id="{8C50751F-3D3D-4E5F-93BF-0B59539D2CF2}"/>
              </a:ext>
            </a:extLst>
          </p:cNvPr>
          <p:cNvPicPr>
            <a:picLocks noChangeAspect="1"/>
          </p:cNvPicPr>
          <p:nvPr/>
        </p:nvPicPr>
        <p:blipFill>
          <a:blip r:embed="rId2"/>
          <a:stretch>
            <a:fillRect/>
          </a:stretch>
        </p:blipFill>
        <p:spPr>
          <a:xfrm>
            <a:off x="1649730" y="799147"/>
            <a:ext cx="4693920" cy="498537"/>
          </a:xfrm>
          <a:prstGeom prst="rect">
            <a:avLst/>
          </a:prstGeom>
        </p:spPr>
      </p:pic>
      <p:pic>
        <p:nvPicPr>
          <p:cNvPr id="6" name="图片 5">
            <a:extLst>
              <a:ext uri="{FF2B5EF4-FFF2-40B4-BE49-F238E27FC236}">
                <a16:creationId xmlns:a16="http://schemas.microsoft.com/office/drawing/2014/main" xmlns="" id="{94806101-939B-4F6E-9D6E-E8996E4B4235}"/>
              </a:ext>
            </a:extLst>
          </p:cNvPr>
          <p:cNvPicPr>
            <a:picLocks noChangeAspect="1"/>
          </p:cNvPicPr>
          <p:nvPr/>
        </p:nvPicPr>
        <p:blipFill>
          <a:blip r:embed="rId3"/>
          <a:stretch>
            <a:fillRect/>
          </a:stretch>
        </p:blipFill>
        <p:spPr>
          <a:xfrm>
            <a:off x="1805940" y="1486853"/>
            <a:ext cx="5806440" cy="2011622"/>
          </a:xfrm>
          <a:prstGeom prst="rect">
            <a:avLst/>
          </a:prstGeom>
        </p:spPr>
      </p:pic>
      <p:pic>
        <p:nvPicPr>
          <p:cNvPr id="7" name="内容占位符 4">
            <a:extLst>
              <a:ext uri="{FF2B5EF4-FFF2-40B4-BE49-F238E27FC236}">
                <a16:creationId xmlns:a16="http://schemas.microsoft.com/office/drawing/2014/main" xmlns="" id="{C5EE9303-06C0-4050-8A4A-6855991C38B6}"/>
              </a:ext>
            </a:extLst>
          </p:cNvPr>
          <p:cNvPicPr>
            <a:picLocks noChangeAspect="1"/>
          </p:cNvPicPr>
          <p:nvPr/>
        </p:nvPicPr>
        <p:blipFill>
          <a:blip r:embed="rId4"/>
          <a:stretch>
            <a:fillRect/>
          </a:stretch>
        </p:blipFill>
        <p:spPr>
          <a:xfrm>
            <a:off x="7212329" y="3345681"/>
            <a:ext cx="4341681" cy="2831282"/>
          </a:xfrm>
          <a:prstGeom prst="rect">
            <a:avLst/>
          </a:prstGeom>
        </p:spPr>
      </p:pic>
    </p:spTree>
    <p:extLst>
      <p:ext uri="{BB962C8B-B14F-4D97-AF65-F5344CB8AC3E}">
        <p14:creationId xmlns:p14="http://schemas.microsoft.com/office/powerpoint/2010/main" val="2859310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BC74557A-2007-4312-9AC8-0BF944A3FB3E}" type="slidenum">
              <a:rPr lang="zh-CN" altLang="en-US" smtClean="0"/>
              <a:t>11</a:t>
            </a:fld>
            <a:endParaRPr lang="zh-CN" altLang="en-US"/>
          </a:p>
        </p:txBody>
      </p:sp>
      <p:sp>
        <p:nvSpPr>
          <p:cNvPr id="6" name="文本框 5"/>
          <p:cNvSpPr txBox="1"/>
          <p:nvPr/>
        </p:nvSpPr>
        <p:spPr>
          <a:xfrm>
            <a:off x="748144" y="249382"/>
            <a:ext cx="6378130" cy="584775"/>
          </a:xfrm>
          <a:prstGeom prst="rect">
            <a:avLst/>
          </a:prstGeom>
          <a:noFill/>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Some important properties of SFG</a:t>
            </a:r>
            <a:endParaRPr lang="zh-CN" altLang="en-US" sz="32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748144" y="1110883"/>
            <a:ext cx="6483929" cy="2585323"/>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latin typeface="Times New Roman" panose="02020603050405020304" pitchFamily="18" charset="0"/>
                <a:cs typeface="Times New Roman" panose="02020603050405020304" pitchFamily="18" charset="0"/>
              </a:rPr>
              <a:t>Interface/surface specificity:</a:t>
            </a:r>
          </a:p>
          <a:p>
            <a:r>
              <a:rPr lang="en-US" altLang="zh-CN" dirty="0" smtClean="0">
                <a:latin typeface="Times New Roman" panose="02020603050405020304" pitchFamily="18" charset="0"/>
                <a:cs typeface="Times New Roman" panose="02020603050405020304" pitchFamily="18" charset="0"/>
              </a:rPr>
              <a:t>     1. Symmetry analysis of the second electric susceptibility:</a:t>
            </a:r>
          </a:p>
          <a:p>
            <a:r>
              <a:rPr lang="en-US" altLang="zh-CN" dirty="0" smtClean="0">
                <a:latin typeface="Times New Roman" panose="02020603050405020304" pitchFamily="18" charset="0"/>
                <a:cs typeface="Times New Roman" panose="02020603050405020304" pitchFamily="18" charset="0"/>
              </a:rPr>
              <a:t>     </a:t>
            </a:r>
          </a:p>
          <a:p>
            <a:endParaRPr lang="en-US" altLang="zh-CN" dirty="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2. Inversion operation analysis: </a:t>
            </a:r>
          </a:p>
          <a:p>
            <a:endParaRPr lang="zh-CN" altLang="en-US" dirty="0" smtClean="0">
              <a:latin typeface="Times New Roman" panose="02020603050405020304" pitchFamily="18" charset="0"/>
              <a:cs typeface="Times New Roman" panose="02020603050405020304" pitchFamily="18"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3887040998"/>
              </p:ext>
            </p:extLst>
          </p:nvPr>
        </p:nvGraphicFramePr>
        <p:xfrm>
          <a:off x="748144" y="1881578"/>
          <a:ext cx="11146500" cy="1043932"/>
        </p:xfrm>
        <a:graphic>
          <a:graphicData uri="http://schemas.openxmlformats.org/presentationml/2006/ole">
            <mc:AlternateContent xmlns:mc="http://schemas.openxmlformats.org/markup-compatibility/2006">
              <mc:Choice xmlns:v="urn:schemas-microsoft-com:vml" Requires="v">
                <p:oleObj spid="_x0000_s1052" name="Equation" r:id="rId3" imgW="8407080" imgH="787320" progId="Equation.DSMT4">
                  <p:embed/>
                </p:oleObj>
              </mc:Choice>
              <mc:Fallback>
                <p:oleObj name="Equation" r:id="rId3" imgW="8407080" imgH="787320" progId="Equation.DSMT4">
                  <p:embed/>
                  <p:pic>
                    <p:nvPicPr>
                      <p:cNvPr id="0" name=""/>
                      <p:cNvPicPr/>
                      <p:nvPr/>
                    </p:nvPicPr>
                    <p:blipFill>
                      <a:blip r:embed="rId4"/>
                      <a:stretch>
                        <a:fillRect/>
                      </a:stretch>
                    </p:blipFill>
                    <p:spPr>
                      <a:xfrm>
                        <a:off x="748144" y="1881578"/>
                        <a:ext cx="11146500" cy="1043932"/>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563541872"/>
              </p:ext>
            </p:extLst>
          </p:nvPr>
        </p:nvGraphicFramePr>
        <p:xfrm>
          <a:off x="1399939" y="3606126"/>
          <a:ext cx="5496017" cy="1872717"/>
        </p:xfrm>
        <a:graphic>
          <a:graphicData uri="http://schemas.openxmlformats.org/presentationml/2006/ole">
            <mc:AlternateContent xmlns:mc="http://schemas.openxmlformats.org/markup-compatibility/2006">
              <mc:Choice xmlns:v="urn:schemas-microsoft-com:vml" Requires="v">
                <p:oleObj spid="_x0000_s1053" name="Equation" r:id="rId5" imgW="3429000" imgH="1168200" progId="Equation.DSMT4">
                  <p:embed/>
                </p:oleObj>
              </mc:Choice>
              <mc:Fallback>
                <p:oleObj name="Equation" r:id="rId5" imgW="3429000" imgH="1168200" progId="Equation.DSMT4">
                  <p:embed/>
                  <p:pic>
                    <p:nvPicPr>
                      <p:cNvPr id="0" name=""/>
                      <p:cNvPicPr/>
                      <p:nvPr/>
                    </p:nvPicPr>
                    <p:blipFill>
                      <a:blip r:embed="rId6"/>
                      <a:stretch>
                        <a:fillRect/>
                      </a:stretch>
                    </p:blipFill>
                    <p:spPr>
                      <a:xfrm>
                        <a:off x="1399939" y="3606126"/>
                        <a:ext cx="5496017" cy="1872717"/>
                      </a:xfrm>
                      <a:prstGeom prst="rect">
                        <a:avLst/>
                      </a:prstGeom>
                    </p:spPr>
                  </p:pic>
                </p:oleObj>
              </mc:Fallback>
            </mc:AlternateContent>
          </a:graphicData>
        </a:graphic>
      </p:graphicFrame>
    </p:spTree>
    <p:extLst>
      <p:ext uri="{BB962C8B-B14F-4D97-AF65-F5344CB8AC3E}">
        <p14:creationId xmlns:p14="http://schemas.microsoft.com/office/powerpoint/2010/main" val="2120230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BC74557A-2007-4312-9AC8-0BF944A3FB3E}" type="slidenum">
              <a:rPr lang="zh-CN" altLang="en-US" smtClean="0"/>
              <a:t>12</a:t>
            </a:fld>
            <a:endParaRPr lang="zh-CN" altLang="en-US"/>
          </a:p>
        </p:txBody>
      </p:sp>
      <p:sp>
        <p:nvSpPr>
          <p:cNvPr id="5" name="文本框 4"/>
          <p:cNvSpPr txBox="1"/>
          <p:nvPr/>
        </p:nvSpPr>
        <p:spPr>
          <a:xfrm>
            <a:off x="748144" y="249382"/>
            <a:ext cx="6378130" cy="584775"/>
          </a:xfrm>
          <a:prstGeom prst="rect">
            <a:avLst/>
          </a:prstGeom>
          <a:noFill/>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Some important properties of SFG</a:t>
            </a:r>
            <a:endParaRPr lang="zh-CN" altLang="en-US" sz="32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130308" y="939682"/>
            <a:ext cx="4783597" cy="923330"/>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 SFG is induced by visible-light and IR light, the energy is very low, can do little damage to even living biological systems.</a:t>
            </a:r>
            <a:endParaRPr lang="zh-CN" altLang="en-US" dirty="0" smtClean="0">
              <a:latin typeface="Times New Roman" panose="02020603050405020304" pitchFamily="18" charset="0"/>
              <a:cs typeface="Times New Roman" panose="02020603050405020304" pitchFamily="18" charset="0"/>
            </a:endParaRPr>
          </a:p>
        </p:txBody>
      </p:sp>
      <p:sp>
        <p:nvSpPr>
          <p:cNvPr id="7" name="文本框 6"/>
          <p:cNvSpPr txBox="1"/>
          <p:nvPr/>
        </p:nvSpPr>
        <p:spPr>
          <a:xfrm>
            <a:off x="130308" y="1968537"/>
            <a:ext cx="4229415" cy="3416320"/>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“Integration of CNS survival and differentiation by HIF2α,” Cell Death and Differentiation, Vol.18, 1757-1770, 2011</a:t>
            </a:r>
            <a:r>
              <a:rPr lang="en-US" altLang="zh-CN"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“In vivo long-term continuous observation of gene expression in zebrafish embryo nerve systems </a:t>
            </a:r>
            <a:r>
              <a:rPr lang="en-US" altLang="zh-CN" dirty="0" smtClean="0">
                <a:latin typeface="Times New Roman" panose="02020603050405020304" pitchFamily="18" charset="0"/>
                <a:cs typeface="Times New Roman" panose="02020603050405020304" pitchFamily="18" charset="0"/>
              </a:rPr>
              <a:t>by</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using </a:t>
            </a:r>
            <a:r>
              <a:rPr lang="en-US" altLang="zh-CN" dirty="0">
                <a:latin typeface="Times New Roman" panose="02020603050405020304" pitchFamily="18" charset="0"/>
                <a:cs typeface="Times New Roman" panose="02020603050405020304" pitchFamily="18" charset="0"/>
              </a:rPr>
              <a:t>harmonic generation microscopy and </a:t>
            </a:r>
            <a:r>
              <a:rPr lang="en-US" altLang="zh-CN" dirty="0" err="1">
                <a:latin typeface="Times New Roman" panose="02020603050405020304" pitchFamily="18" charset="0"/>
                <a:cs typeface="Times New Roman" panose="02020603050405020304" pitchFamily="18" charset="0"/>
              </a:rPr>
              <a:t>morphant</a:t>
            </a:r>
            <a:r>
              <a:rPr lang="en-US" altLang="zh-CN" dirty="0">
                <a:latin typeface="Times New Roman" panose="02020603050405020304" pitchFamily="18" charset="0"/>
                <a:cs typeface="Times New Roman" panose="02020603050405020304" pitchFamily="18" charset="0"/>
              </a:rPr>
              <a:t> technology,” </a:t>
            </a:r>
            <a:r>
              <a:rPr lang="en-US" altLang="zh-CN" i="1" dirty="0">
                <a:latin typeface="Times New Roman" panose="02020603050405020304" pitchFamily="18" charset="0"/>
                <a:cs typeface="Times New Roman" panose="02020603050405020304" pitchFamily="18" charset="0"/>
              </a:rPr>
              <a:t>Journal of Biomedical Optics, </a:t>
            </a:r>
            <a:r>
              <a:rPr lang="en-US" altLang="zh-CN" dirty="0">
                <a:latin typeface="Times New Roman" panose="02020603050405020304" pitchFamily="18" charset="0"/>
                <a:cs typeface="Times New Roman" panose="02020603050405020304" pitchFamily="18" charset="0"/>
              </a:rPr>
              <a:t>Vol. 13, 064041, 2008</a:t>
            </a:r>
            <a:r>
              <a:rPr lang="en-US" altLang="zh-CN" i="1" dirty="0">
                <a:latin typeface="Times New Roman" panose="02020603050405020304" pitchFamily="18" charset="0"/>
                <a:cs typeface="Times New Roman" panose="02020603050405020304" pitchFamily="18" charset="0"/>
              </a:rPr>
              <a:t>. </a:t>
            </a:r>
            <a:endParaRPr lang="en-US" altLang="zh-CN" i="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148" y="761472"/>
            <a:ext cx="7414903" cy="6096528"/>
          </a:xfrm>
          <a:prstGeom prst="rect">
            <a:avLst/>
          </a:prstGeom>
        </p:spPr>
      </p:pic>
      <p:sp>
        <p:nvSpPr>
          <p:cNvPr id="9" name="文本框 8"/>
          <p:cNvSpPr txBox="1"/>
          <p:nvPr/>
        </p:nvSpPr>
        <p:spPr>
          <a:xfrm>
            <a:off x="1503848" y="6169580"/>
            <a:ext cx="3959881" cy="369332"/>
          </a:xfrm>
          <a:prstGeom prst="rect">
            <a:avLst/>
          </a:prstGeom>
          <a:noFill/>
        </p:spPr>
        <p:txBody>
          <a:bodyPr wrap="square" rtlCol="0">
            <a:spAutoFit/>
          </a:bodyPr>
          <a:lstStyle/>
          <a:p>
            <a:r>
              <a:rPr lang="de-DE" altLang="zh-CN" dirty="0">
                <a:latin typeface="Times New Roman" panose="02020603050405020304" pitchFamily="18" charset="0"/>
                <a:cs typeface="Times New Roman" panose="02020603050405020304" pitchFamily="18" charset="0"/>
              </a:rPr>
              <a:t>J. Phys. Chem. Lett. 2015, 6, 4499−4503</a:t>
            </a:r>
            <a:endParaRPr lang="zh-CN"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51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0F969E9-BE0D-4B55-A7EE-48F0E3734027}"/>
              </a:ext>
            </a:extLst>
          </p:cNvPr>
          <p:cNvSpPr>
            <a:spLocks noGrp="1"/>
          </p:cNvSpPr>
          <p:nvPr>
            <p:ph type="title"/>
          </p:nvPr>
        </p:nvSpPr>
        <p:spPr>
          <a:xfrm>
            <a:off x="838200" y="365125"/>
            <a:ext cx="10515600" cy="892175"/>
          </a:xfrm>
        </p:spPr>
        <p:txBody>
          <a:bodyPr/>
          <a:lstStyle/>
          <a:p>
            <a:r>
              <a:rPr lang="en-US" altLang="zh-CN" dirty="0">
                <a:latin typeface="Times New Roman" panose="02020603050405020304" pitchFamily="18" charset="0"/>
                <a:cs typeface="Times New Roman" panose="02020603050405020304" pitchFamily="18" charset="0"/>
              </a:rPr>
              <a:t>symmetric and antisymmetric stretching</a:t>
            </a:r>
            <a:endParaRPr lang="zh-CN" altLang="en-US"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xmlns="" id="{E2C99F4F-9E50-4D8F-BD7B-82AA23683475}"/>
              </a:ext>
            </a:extLst>
          </p:cNvPr>
          <p:cNvSpPr>
            <a:spLocks noGrp="1"/>
          </p:cNvSpPr>
          <p:nvPr>
            <p:ph type="sldNum" sz="quarter" idx="12"/>
          </p:nvPr>
        </p:nvSpPr>
        <p:spPr/>
        <p:txBody>
          <a:bodyPr/>
          <a:lstStyle/>
          <a:p>
            <a:fld id="{BC74557A-2007-4312-9AC8-0BF944A3FB3E}" type="slidenum">
              <a:rPr lang="zh-CN" altLang="en-US" smtClean="0"/>
              <a:t>13</a:t>
            </a:fld>
            <a:endParaRPr lang="zh-CN" altLang="en-US"/>
          </a:p>
        </p:txBody>
      </p:sp>
      <p:graphicFrame>
        <p:nvGraphicFramePr>
          <p:cNvPr id="8" name="内容占位符 7">
            <a:extLst>
              <a:ext uri="{FF2B5EF4-FFF2-40B4-BE49-F238E27FC236}">
                <a16:creationId xmlns:a16="http://schemas.microsoft.com/office/drawing/2014/main" xmlns="" id="{D5B8335E-8537-4021-85CC-3BA559A73F9D}"/>
              </a:ext>
            </a:extLst>
          </p:cNvPr>
          <p:cNvGraphicFramePr>
            <a:graphicFrameLocks noGrp="1"/>
          </p:cNvGraphicFramePr>
          <p:nvPr>
            <p:ph idx="1"/>
            <p:extLst>
              <p:ext uri="{D42A27DB-BD31-4B8C-83A1-F6EECF244321}">
                <p14:modId xmlns:p14="http://schemas.microsoft.com/office/powerpoint/2010/main" val="2192744527"/>
              </p:ext>
            </p:extLst>
          </p:nvPr>
        </p:nvGraphicFramePr>
        <p:xfrm>
          <a:off x="838200" y="1825624"/>
          <a:ext cx="10515600" cy="3443606"/>
        </p:xfrm>
        <a:graphic>
          <a:graphicData uri="http://schemas.openxmlformats.org/drawingml/2006/table">
            <a:tbl>
              <a:tblPr firstRow="1" bandRow="1">
                <a:tableStyleId>{7DF18680-E054-41AD-8BC1-D1AEF772440D}</a:tableStyleId>
              </a:tblPr>
              <a:tblGrid>
                <a:gridCol w="5257800">
                  <a:extLst>
                    <a:ext uri="{9D8B030D-6E8A-4147-A177-3AD203B41FA5}">
                      <a16:colId xmlns:a16="http://schemas.microsoft.com/office/drawing/2014/main" xmlns="" val="1241034992"/>
                    </a:ext>
                  </a:extLst>
                </a:gridCol>
                <a:gridCol w="5257800">
                  <a:extLst>
                    <a:ext uri="{9D8B030D-6E8A-4147-A177-3AD203B41FA5}">
                      <a16:colId xmlns:a16="http://schemas.microsoft.com/office/drawing/2014/main" xmlns="" val="1178193271"/>
                    </a:ext>
                  </a:extLst>
                </a:gridCol>
              </a:tblGrid>
              <a:tr h="955554">
                <a:tc>
                  <a:txBody>
                    <a:bodyPr/>
                    <a:lstStyle/>
                    <a:p>
                      <a:pPr algn="ctr"/>
                      <a:r>
                        <a:rPr lang="en-US" altLang="zh-CN" sz="2800" dirty="0">
                          <a:latin typeface="Times New Roman" panose="02020603050405020304" pitchFamily="18" charset="0"/>
                          <a:cs typeface="Times New Roman" panose="02020603050405020304" pitchFamily="18" charset="0"/>
                        </a:rPr>
                        <a:t>Symmetric</a:t>
                      </a:r>
                      <a:endParaRPr lang="zh-CN" altLang="en-US" sz="2800" dirty="0">
                        <a:latin typeface="Times New Roman" panose="02020603050405020304" pitchFamily="18" charset="0"/>
                        <a:cs typeface="Times New Roman" panose="02020603050405020304" pitchFamily="18" charset="0"/>
                      </a:endParaRPr>
                    </a:p>
                  </a:txBody>
                  <a:tcPr/>
                </a:tc>
                <a:tc>
                  <a:txBody>
                    <a:bodyPr/>
                    <a:lstStyle/>
                    <a:p>
                      <a:pPr algn="ctr"/>
                      <a:r>
                        <a:rPr lang="en-US" altLang="zh-CN" sz="2800" dirty="0">
                          <a:latin typeface="Times New Roman" panose="02020603050405020304" pitchFamily="18" charset="0"/>
                          <a:cs typeface="Times New Roman" panose="02020603050405020304" pitchFamily="18" charset="0"/>
                        </a:rPr>
                        <a:t>Antisymmetric</a:t>
                      </a:r>
                      <a:endParaRPr lang="zh-CN" alt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961521490"/>
                  </a:ext>
                </a:extLst>
              </a:tr>
              <a:tr h="2488052">
                <a:tc>
                  <a:txBody>
                    <a:bodyPr/>
                    <a:lstStyle/>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pPr algn="ctr"/>
                      <a:r>
                        <a:rPr lang="en-US" altLang="zh-CN" sz="2800" dirty="0">
                          <a:latin typeface="Times New Roman" panose="02020603050405020304" pitchFamily="18" charset="0"/>
                          <a:cs typeface="Times New Roman" panose="02020603050405020304" pitchFamily="18" charset="0"/>
                        </a:rPr>
                        <a:t>Symmetric stretching</a:t>
                      </a:r>
                      <a:endParaRPr lang="zh-CN" altLang="en-US" sz="2800" dirty="0">
                        <a:latin typeface="Times New Roman" panose="02020603050405020304" pitchFamily="18" charset="0"/>
                        <a:cs typeface="Times New Roman" panose="02020603050405020304" pitchFamily="18" charset="0"/>
                      </a:endParaRPr>
                    </a:p>
                  </a:txBody>
                  <a:tcPr/>
                </a:tc>
                <a:tc>
                  <a:txBody>
                    <a:bodyPr/>
                    <a:lstStyle/>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pPr algn="ctr"/>
                      <a:r>
                        <a:rPr lang="en-US" altLang="zh-CN" sz="2800" dirty="0">
                          <a:latin typeface="Times New Roman" panose="02020603050405020304" pitchFamily="18" charset="0"/>
                          <a:cs typeface="Times New Roman" panose="02020603050405020304" pitchFamily="18" charset="0"/>
                        </a:rPr>
                        <a:t>Antisymmetric</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stretching</a:t>
                      </a:r>
                    </a:p>
                  </a:txBody>
                  <a:tcPr/>
                </a:tc>
                <a:extLst>
                  <a:ext uri="{0D108BD9-81ED-4DB2-BD59-A6C34878D82A}">
                    <a16:rowId xmlns:a16="http://schemas.microsoft.com/office/drawing/2014/main" xmlns="" val="2135005945"/>
                  </a:ext>
                </a:extLst>
              </a:tr>
            </a:tbl>
          </a:graphicData>
        </a:graphic>
      </p:graphicFrame>
      <p:pic>
        <p:nvPicPr>
          <p:cNvPr id="10" name="图片 9">
            <a:extLst>
              <a:ext uri="{FF2B5EF4-FFF2-40B4-BE49-F238E27FC236}">
                <a16:creationId xmlns:a16="http://schemas.microsoft.com/office/drawing/2014/main" xmlns="" id="{8DBEDCE0-1D60-4FCF-AA2E-05850769E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798" y="2777489"/>
            <a:ext cx="2541651" cy="1815465"/>
          </a:xfrm>
          <a:prstGeom prst="rect">
            <a:avLst/>
          </a:prstGeom>
        </p:spPr>
      </p:pic>
      <p:pic>
        <p:nvPicPr>
          <p:cNvPr id="12" name="图片 11">
            <a:extLst>
              <a:ext uri="{FF2B5EF4-FFF2-40B4-BE49-F238E27FC236}">
                <a16:creationId xmlns:a16="http://schemas.microsoft.com/office/drawing/2014/main" xmlns="" id="{82F183F8-5B6D-4D8F-8FB2-BB4048B91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551" y="2777489"/>
            <a:ext cx="2541651" cy="1815465"/>
          </a:xfrm>
          <a:prstGeom prst="rect">
            <a:avLst/>
          </a:prstGeom>
        </p:spPr>
      </p:pic>
      <p:sp>
        <p:nvSpPr>
          <p:cNvPr id="3" name="文本框 2"/>
          <p:cNvSpPr txBox="1"/>
          <p:nvPr/>
        </p:nvSpPr>
        <p:spPr>
          <a:xfrm>
            <a:off x="4744122" y="5959736"/>
            <a:ext cx="2453942" cy="369332"/>
          </a:xfrm>
          <a:prstGeom prst="rect">
            <a:avLst/>
          </a:prstGeom>
          <a:noFill/>
        </p:spPr>
        <p:txBody>
          <a:bodyPr wrap="none" rtlCol="0">
            <a:spAutoFit/>
          </a:bodyPr>
          <a:lstStyle/>
          <a:p>
            <a:r>
              <a:rPr kumimoji="1" lang="en-US" altLang="zh-CN" dirty="0" smtClean="0">
                <a:latin typeface="Times New Roman" panose="02020603050405020304" pitchFamily="18" charset="0"/>
                <a:cs typeface="Times New Roman" panose="02020603050405020304" pitchFamily="18" charset="0"/>
              </a:rPr>
              <a:t>Figures from</a:t>
            </a:r>
            <a:r>
              <a:rPr kumimoji="1" lang="en-US" altLang="zh-CN" smtClean="0">
                <a:latin typeface="Times New Roman" panose="02020603050405020304" pitchFamily="18" charset="0"/>
                <a:cs typeface="Times New Roman" panose="02020603050405020304" pitchFamily="18" charset="0"/>
              </a:rPr>
              <a:t>: Wikipedia</a:t>
            </a:r>
            <a:endParaRPr kumimoji="1" lang="zh-CN"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8095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xmlns="" id="{7475699C-034B-4D3B-8163-9145267C60F1}"/>
                  </a:ext>
                </a:extLst>
              </p:cNvPr>
              <p:cNvSpPr>
                <a:spLocks noGrp="1"/>
              </p:cNvSpPr>
              <p:nvPr>
                <p:ph idx="1"/>
              </p:nvPr>
            </p:nvSpPr>
            <p:spPr>
              <a:xfrm>
                <a:off x="838200" y="282575"/>
                <a:ext cx="10515600" cy="4351338"/>
              </a:xfrm>
            </p:spPr>
            <p:txBody>
              <a:bodyPr/>
              <a:lstStyle/>
              <a:p>
                <a:r>
                  <a:rPr lang="en-US" altLang="zh-CN" dirty="0">
                    <a:latin typeface="Times New Roman" panose="02020603050405020304" pitchFamily="18" charset="0"/>
                    <a:cs typeface="Times New Roman" panose="02020603050405020304" pitchFamily="18" charset="0"/>
                  </a:rPr>
                  <a:t>The polarization selection rules of </a:t>
                </a:r>
                <a14:m>
                  <m:oMath xmlns:m="http://schemas.openxmlformats.org/officeDocument/2006/math">
                    <m:sSub>
                      <m:sSubPr>
                        <m:ctrlPr>
                          <a:rPr lang="en-US" altLang="zh-CN" i="1" smtClean="0">
                            <a:latin typeface="Cambria Math" charset="0"/>
                          </a:rPr>
                        </m:ctrlPr>
                      </m:sSubPr>
                      <m:e>
                        <m:r>
                          <a:rPr lang="en-US" altLang="zh-CN" b="0" i="1" smtClean="0">
                            <a:latin typeface="Cambria Math" panose="02040503050406030204" pitchFamily="18" charset="0"/>
                          </a:rPr>
                          <m:t>𝐶𝐻</m:t>
                        </m:r>
                      </m:e>
                      <m:sub>
                        <m:r>
                          <a:rPr lang="en-US" altLang="zh-CN" b="0" i="1" smtClean="0">
                            <a:latin typeface="Cambria Math" panose="02040503050406030204" pitchFamily="18" charset="0"/>
                          </a:rPr>
                          <m:t>3</m:t>
                        </m:r>
                      </m:sub>
                    </m:sSub>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group</a:t>
                </a:r>
              </a:p>
              <a:p>
                <a:pPr marL="0" indent="0">
                  <a:buNone/>
                </a:pPr>
                <a:r>
                  <a:rPr lang="en-US" altLang="zh-CN" dirty="0">
                    <a:latin typeface="Times New Roman" panose="02020603050405020304" pitchFamily="18" charset="0"/>
                    <a:cs typeface="Times New Roman" panose="02020603050405020304" pitchFamily="18" charset="0"/>
                  </a:rPr>
                  <a:t>      (a) in symmetric stretching modes (</a:t>
                </a:r>
                <a14:m>
                  <m:oMath xmlns:m="http://schemas.openxmlformats.org/officeDocument/2006/math">
                    <m:sSub>
                      <m:sSubPr>
                        <m:ctrlPr>
                          <a:rPr lang="en-US" altLang="zh-CN" i="1" smtClean="0">
                            <a:latin typeface="Cambria Math" charset="0"/>
                          </a:rPr>
                        </m:ctrlPr>
                      </m:sSubPr>
                      <m:e>
                        <m:r>
                          <a:rPr lang="zh-CN" altLang="en-US" i="1" smtClean="0">
                            <a:latin typeface="Cambria Math" panose="02040503050406030204" pitchFamily="18" charset="0"/>
                          </a:rPr>
                          <m:t>𝜈</m:t>
                        </m:r>
                      </m:e>
                      <m:sub>
                        <m:r>
                          <a:rPr lang="en-US" altLang="zh-CN" b="0" i="1" smtClean="0">
                            <a:latin typeface="Cambria Math" panose="02040503050406030204" pitchFamily="18" charset="0"/>
                          </a:rPr>
                          <m:t>𝑠</m:t>
                        </m:r>
                      </m:sub>
                    </m:sSub>
                  </m:oMath>
                </a14:m>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ssp</a:t>
                </a:r>
                <a:r>
                  <a:rPr lang="en-US" altLang="zh-CN" dirty="0">
                    <a:latin typeface="Times New Roman" panose="02020603050405020304" pitchFamily="18" charset="0"/>
                    <a:cs typeface="Times New Roman" panose="02020603050405020304" pitchFamily="18" charset="0"/>
                  </a:rPr>
                  <a:t> is always many times greater than that of </a:t>
                </a:r>
                <a:r>
                  <a:rPr lang="en-US" altLang="zh-CN" dirty="0" err="1">
                    <a:latin typeface="Times New Roman" panose="02020603050405020304" pitchFamily="18" charset="0"/>
                    <a:cs typeface="Times New Roman" panose="02020603050405020304" pitchFamily="18" charset="0"/>
                  </a:rPr>
                  <a:t>ppp</a:t>
                </a:r>
                <a:r>
                  <a:rPr lang="en-US" altLang="zh-CN" dirty="0">
                    <a:latin typeface="Times New Roman" panose="02020603050405020304" pitchFamily="18" charset="0"/>
                    <a:cs typeface="Times New Roman" panose="02020603050405020304" pitchFamily="18" charset="0"/>
                  </a:rPr>
                  <a:t>;</a:t>
                </a:r>
              </a:p>
              <a:p>
                <a:pPr marL="0" indent="0">
                  <a:buNone/>
                </a:pPr>
                <a:r>
                  <a:rPr lang="en-US" altLang="zh-CN" dirty="0">
                    <a:latin typeface="Times New Roman" panose="02020603050405020304" pitchFamily="18" charset="0"/>
                    <a:cs typeface="Times New Roman" panose="02020603050405020304" pitchFamily="18" charset="0"/>
                  </a:rPr>
                  <a:t>      (b) in antisymmetric stretching modes (</a:t>
                </a:r>
                <a14:m>
                  <m:oMath xmlns:m="http://schemas.openxmlformats.org/officeDocument/2006/math">
                    <m:sSub>
                      <m:sSubPr>
                        <m:ctrlPr>
                          <a:rPr lang="en-US" altLang="zh-CN" i="1" smtClean="0">
                            <a:latin typeface="Cambria Math" charset="0"/>
                          </a:rPr>
                        </m:ctrlPr>
                      </m:sSubPr>
                      <m:e>
                        <m:r>
                          <a:rPr lang="zh-CN" altLang="en-US" i="1" smtClean="0">
                            <a:latin typeface="Cambria Math" panose="02040503050406030204" pitchFamily="18" charset="0"/>
                          </a:rPr>
                          <m:t>𝜈</m:t>
                        </m:r>
                      </m:e>
                      <m:sub>
                        <m:r>
                          <a:rPr lang="en-US" altLang="zh-CN" b="0" i="1" smtClean="0">
                            <a:latin typeface="Cambria Math" panose="02040503050406030204" pitchFamily="18" charset="0"/>
                          </a:rPr>
                          <m:t>𝑎𝑠</m:t>
                        </m:r>
                      </m:sub>
                    </m:sSub>
                  </m:oMath>
                </a14:m>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ppp</a:t>
                </a:r>
                <a:r>
                  <a:rPr lang="en-US" altLang="zh-CN" dirty="0">
                    <a:latin typeface="Times New Roman" panose="02020603050405020304" pitchFamily="18" charset="0"/>
                    <a:cs typeface="Times New Roman" panose="02020603050405020304" pitchFamily="18" charset="0"/>
                  </a:rPr>
                  <a:t> is always many times greater than that of </a:t>
                </a:r>
                <a:r>
                  <a:rPr lang="en-US" altLang="zh-CN" dirty="0" err="1">
                    <a:latin typeface="Times New Roman" panose="02020603050405020304" pitchFamily="18" charset="0"/>
                    <a:cs typeface="Times New Roman" panose="02020603050405020304" pitchFamily="18" charset="0"/>
                  </a:rPr>
                  <a:t>ssp</a:t>
                </a:r>
                <a:r>
                  <a:rPr lang="en-US" altLang="zh-CN" dirty="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7475699C-034B-4D3B-8163-9145267C60F1}"/>
                  </a:ext>
                </a:extLst>
              </p:cNvPr>
              <p:cNvSpPr>
                <a:spLocks noGrp="1" noRot="1" noChangeAspect="1" noMove="1" noResize="1" noEditPoints="1" noAdjustHandles="1" noChangeArrowheads="1" noChangeShapeType="1" noTextEdit="1"/>
              </p:cNvSpPr>
              <p:nvPr>
                <p:ph idx="1"/>
              </p:nvPr>
            </p:nvSpPr>
            <p:spPr>
              <a:xfrm>
                <a:off x="838200" y="282575"/>
                <a:ext cx="10515600" cy="4351338"/>
              </a:xfrm>
              <a:blipFill>
                <a:blip r:embed="rId2"/>
                <a:stretch>
                  <a:fillRect l="-1217" t="-238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xmlns="" id="{E2C99F4F-9E50-4D8F-BD7B-82AA23683475}"/>
              </a:ext>
            </a:extLst>
          </p:cNvPr>
          <p:cNvSpPr>
            <a:spLocks noGrp="1"/>
          </p:cNvSpPr>
          <p:nvPr>
            <p:ph type="sldNum" sz="quarter" idx="12"/>
          </p:nvPr>
        </p:nvSpPr>
        <p:spPr/>
        <p:txBody>
          <a:bodyPr/>
          <a:lstStyle/>
          <a:p>
            <a:fld id="{BC74557A-2007-4312-9AC8-0BF944A3FB3E}" type="slidenum">
              <a:rPr lang="zh-CN" altLang="en-US" smtClean="0"/>
              <a:t>14</a:t>
            </a:fld>
            <a:endParaRPr lang="zh-CN" altLang="en-US"/>
          </a:p>
        </p:txBody>
      </p:sp>
      <p:pic>
        <p:nvPicPr>
          <p:cNvPr id="5" name="图片 4">
            <a:extLst>
              <a:ext uri="{FF2B5EF4-FFF2-40B4-BE49-F238E27FC236}">
                <a16:creationId xmlns:a16="http://schemas.microsoft.com/office/drawing/2014/main" xmlns="" id="{F0D5593E-E82F-4546-9A23-09EDF2E14D59}"/>
              </a:ext>
            </a:extLst>
          </p:cNvPr>
          <p:cNvPicPr>
            <a:picLocks noChangeAspect="1"/>
          </p:cNvPicPr>
          <p:nvPr/>
        </p:nvPicPr>
        <p:blipFill>
          <a:blip r:embed="rId3"/>
          <a:stretch>
            <a:fillRect/>
          </a:stretch>
        </p:blipFill>
        <p:spPr>
          <a:xfrm>
            <a:off x="5855970" y="2458244"/>
            <a:ext cx="5497830" cy="3977842"/>
          </a:xfrm>
          <a:prstGeom prst="rect">
            <a:avLst/>
          </a:prstGeom>
        </p:spPr>
      </p:pic>
    </p:spTree>
    <p:extLst>
      <p:ext uri="{BB962C8B-B14F-4D97-AF65-F5344CB8AC3E}">
        <p14:creationId xmlns:p14="http://schemas.microsoft.com/office/powerpoint/2010/main" val="979803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0F969E9-BE0D-4B55-A7EE-48F0E3734027}"/>
              </a:ext>
            </a:extLst>
          </p:cNvPr>
          <p:cNvSpPr>
            <a:spLocks noGrp="1"/>
          </p:cNvSpPr>
          <p:nvPr>
            <p:ph type="title"/>
          </p:nvPr>
        </p:nvSpPr>
        <p:spPr>
          <a:xfrm>
            <a:off x="838200" y="365125"/>
            <a:ext cx="10515600" cy="903605"/>
          </a:xfrm>
        </p:spPr>
        <p:txBody>
          <a:bodyPr>
            <a:normAutofit/>
          </a:bodyPr>
          <a:lstStyle/>
          <a:p>
            <a:r>
              <a:rPr lang="en-US" altLang="zh-CN" dirty="0">
                <a:latin typeface="Times New Roman" panose="02020603050405020304" pitchFamily="18" charset="0"/>
                <a:cs typeface="Times New Roman" panose="02020603050405020304" pitchFamily="18" charset="0"/>
              </a:rPr>
              <a:t>2. Brief Review of the </a:t>
            </a:r>
            <a:r>
              <a:rPr lang="en-US" altLang="zh-CN" dirty="0" smtClean="0">
                <a:latin typeface="Times New Roman" panose="02020603050405020304" pitchFamily="18" charset="0"/>
                <a:cs typeface="Times New Roman" panose="02020603050405020304" pitchFamily="18" charset="0"/>
              </a:rPr>
              <a:t>Experiment</a:t>
            </a:r>
            <a:endParaRPr lang="zh-CN" altLang="en-US"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xmlns="" id="{E2C99F4F-9E50-4D8F-BD7B-82AA23683475}"/>
              </a:ext>
            </a:extLst>
          </p:cNvPr>
          <p:cNvSpPr>
            <a:spLocks noGrp="1"/>
          </p:cNvSpPr>
          <p:nvPr>
            <p:ph type="sldNum" sz="quarter" idx="12"/>
          </p:nvPr>
        </p:nvSpPr>
        <p:spPr/>
        <p:txBody>
          <a:bodyPr/>
          <a:lstStyle/>
          <a:p>
            <a:fld id="{BC74557A-2007-4312-9AC8-0BF944A3FB3E}" type="slidenum">
              <a:rPr lang="zh-CN" altLang="en-US" smtClean="0"/>
              <a:t>15</a:t>
            </a:fld>
            <a:endParaRPr lang="zh-CN" altLang="en-US"/>
          </a:p>
        </p:txBody>
      </p:sp>
      <p:pic>
        <p:nvPicPr>
          <p:cNvPr id="5" name="内容占位符 7">
            <a:extLst>
              <a:ext uri="{FF2B5EF4-FFF2-40B4-BE49-F238E27FC236}">
                <a16:creationId xmlns:a16="http://schemas.microsoft.com/office/drawing/2014/main" xmlns="" id="{D61653F5-342C-44B7-8324-1E7A6ED99D77}"/>
              </a:ext>
            </a:extLst>
          </p:cNvPr>
          <p:cNvPicPr>
            <a:picLocks noGrp="1" noChangeAspect="1"/>
          </p:cNvPicPr>
          <p:nvPr>
            <p:ph idx="1"/>
          </p:nvPr>
        </p:nvPicPr>
        <p:blipFill rotWithShape="1">
          <a:blip r:embed="rId2"/>
          <a:srcRect l="404"/>
          <a:stretch/>
        </p:blipFill>
        <p:spPr>
          <a:xfrm>
            <a:off x="6272331" y="3291133"/>
            <a:ext cx="4958596" cy="2948060"/>
          </a:xfrm>
          <a:prstGeom prst="rect">
            <a:avLst/>
          </a:prstGeom>
        </p:spPr>
      </p:pic>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xmlns="" id="{EB23246D-3CF2-45F9-A844-A4202037600A}"/>
                  </a:ext>
                </a:extLst>
              </p:cNvPr>
              <p:cNvSpPr txBox="1"/>
              <p:nvPr/>
            </p:nvSpPr>
            <p:spPr>
              <a:xfrm>
                <a:off x="838200" y="1444752"/>
                <a:ext cx="7448550" cy="3108543"/>
              </a:xfrm>
              <a:prstGeom prst="rect">
                <a:avLst/>
              </a:prstGeom>
              <a:noFill/>
            </p:spPr>
            <p:txBody>
              <a:bodyPr wrap="square" rtlCol="0">
                <a:spAutoFit/>
              </a:bodyPr>
              <a:lstStyle/>
              <a:p>
                <a:pPr marL="285750" indent="-28575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UHV with a</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base</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pressure</a:t>
                </a:r>
                <a:r>
                  <a:rPr lang="zh-CN" alt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2800" b="0" i="1" smtClean="0">
                        <a:latin typeface="Cambria Math" panose="02040503050406030204" pitchFamily="18" charset="0"/>
                      </a:rPr>
                      <m:t>&lt;2∗</m:t>
                    </m:r>
                    <m:sSup>
                      <m:sSupPr>
                        <m:ctrlPr>
                          <a:rPr lang="en-US" altLang="zh-CN" sz="2800" b="0" i="1" smtClean="0">
                            <a:latin typeface="Cambria Math" charset="0"/>
                          </a:rPr>
                        </m:ctrlPr>
                      </m:sSupPr>
                      <m:e>
                        <m:r>
                          <a:rPr lang="en-US" altLang="zh-CN" sz="2800" b="0" i="1" smtClean="0">
                            <a:latin typeface="Cambria Math" panose="02040503050406030204" pitchFamily="18" charset="0"/>
                          </a:rPr>
                          <m:t>10</m:t>
                        </m:r>
                      </m:e>
                      <m:sup>
                        <m:r>
                          <a:rPr lang="en-US" altLang="zh-CN" sz="2800" b="0" i="1" smtClean="0">
                            <a:latin typeface="Cambria Math" panose="02040503050406030204" pitchFamily="18" charset="0"/>
                          </a:rPr>
                          <m:t>−9</m:t>
                        </m:r>
                      </m:sup>
                    </m:sSup>
                    <m:r>
                      <a:rPr lang="en-US" altLang="zh-CN" sz="2800" b="0" i="1" smtClean="0">
                        <a:latin typeface="Cambria Math" panose="02040503050406030204" pitchFamily="18" charset="0"/>
                      </a:rPr>
                      <m:t> </m:t>
                    </m:r>
                    <m:r>
                      <a:rPr lang="en-US" altLang="zh-CN" sz="2800" b="0" i="1" smtClean="0">
                        <a:latin typeface="Cambria Math" panose="02040503050406030204" pitchFamily="18" charset="0"/>
                      </a:rPr>
                      <m:t>𝑇𝑜𝑟𝑟</m:t>
                    </m:r>
                  </m:oMath>
                </a14:m>
                <a:endParaRPr lang="en-US" altLang="zh-CN"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14:m>
                  <m:oMath xmlns:m="http://schemas.openxmlformats.org/officeDocument/2006/math">
                    <m:r>
                      <a:rPr lang="en-US" altLang="zh-CN" sz="2800" b="0" i="1" smtClean="0">
                        <a:latin typeface="Cambria Math" panose="02040503050406030204" pitchFamily="18" charset="0"/>
                      </a:rPr>
                      <m:t>𝑇𝑖</m:t>
                    </m:r>
                    <m:sSub>
                      <m:sSubPr>
                        <m:ctrlPr>
                          <a:rPr lang="en-US" altLang="zh-CN" sz="2800" b="0" i="1" smtClean="0">
                            <a:latin typeface="Cambria Math" charset="0"/>
                          </a:rPr>
                        </m:ctrlPr>
                      </m:sSubPr>
                      <m:e>
                        <m:r>
                          <a:rPr lang="en-US" altLang="zh-CN" sz="2800" b="0" i="1" smtClean="0">
                            <a:latin typeface="Cambria Math" panose="02040503050406030204" pitchFamily="18" charset="0"/>
                          </a:rPr>
                          <m:t>𝑂</m:t>
                        </m:r>
                      </m:e>
                      <m:sub>
                        <m:r>
                          <a:rPr lang="en-US" altLang="zh-CN" sz="2800" b="0" i="1" smtClean="0">
                            <a:latin typeface="Cambria Math" panose="02040503050406030204" pitchFamily="18" charset="0"/>
                          </a:rPr>
                          <m:t>2</m:t>
                        </m:r>
                      </m:sub>
                    </m:sSub>
                  </m:oMath>
                </a14:m>
                <a:r>
                  <a:rPr lang="en-US" altLang="zh-CN" sz="2800" dirty="0">
                    <a:latin typeface="Times New Roman" panose="02020603050405020304" pitchFamily="18" charset="0"/>
                    <a:cs typeface="Times New Roman" panose="02020603050405020304" pitchFamily="18" charset="0"/>
                  </a:rPr>
                  <a:t> sample : 10mm*10mm*1mm</a:t>
                </a:r>
              </a:p>
              <a:p>
                <a:pPr marL="285750" indent="-28575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Oxygen vacancy</a:t>
                </a:r>
              </a:p>
              <a:p>
                <a:pPr marL="285750" indent="-28575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Incident angles of </a:t>
                </a:r>
                <a:r>
                  <a:rPr lang="en-US" altLang="zh-CN" sz="2800" dirty="0" smtClean="0">
                    <a:latin typeface="Times New Roman" panose="02020603050405020304" pitchFamily="18" charset="0"/>
                    <a:cs typeface="Times New Roman" panose="02020603050405020304" pitchFamily="18" charset="0"/>
                  </a:rPr>
                  <a:t>SFG, </a:t>
                </a:r>
                <a:r>
                  <a:rPr lang="en-US" altLang="zh-CN" sz="2800" dirty="0">
                    <a:latin typeface="Times New Roman" panose="02020603050405020304" pitchFamily="18" charset="0"/>
                    <a:cs typeface="Times New Roman" panose="02020603050405020304" pitchFamily="18" charset="0"/>
                  </a:rPr>
                  <a:t>vis, and IR </a:t>
                </a:r>
                <a14:m>
                  <m:oMath xmlns:m="http://schemas.openxmlformats.org/officeDocument/2006/math">
                    <m:sSup>
                      <m:sSupPr>
                        <m:ctrlPr>
                          <a:rPr lang="en-US" altLang="zh-CN" sz="2800" i="1" dirty="0" smtClean="0">
                            <a:latin typeface="Cambria Math" charset="0"/>
                          </a:rPr>
                        </m:ctrlPr>
                      </m:sSupPr>
                      <m:e>
                        <m:r>
                          <a:rPr lang="en-US" altLang="zh-CN" sz="2800" b="0" i="1" dirty="0" smtClean="0">
                            <a:latin typeface="Cambria Math" panose="02040503050406030204" pitchFamily="18" charset="0"/>
                          </a:rPr>
                          <m:t>47.9</m:t>
                        </m:r>
                      </m:e>
                      <m:sup>
                        <m:r>
                          <a:rPr lang="en-US" altLang="zh-CN" sz="2800" b="0" i="1" dirty="0" smtClean="0">
                            <a:latin typeface="Cambria Math" panose="02040503050406030204" pitchFamily="18" charset="0"/>
                          </a:rPr>
                          <m:t>𝑜</m:t>
                        </m:r>
                      </m:sup>
                    </m:sSup>
                  </m:oMath>
                </a14:m>
                <a:r>
                  <a:rPr lang="en-US" altLang="zh-CN" sz="28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CN" sz="2800" i="1" dirty="0">
                            <a:latin typeface="Cambria Math" charset="0"/>
                          </a:rPr>
                        </m:ctrlPr>
                      </m:sSupPr>
                      <m:e>
                        <m:r>
                          <a:rPr lang="en-US" altLang="zh-CN" sz="2800" i="1" dirty="0">
                            <a:latin typeface="Cambria Math" panose="02040503050406030204" pitchFamily="18" charset="0"/>
                          </a:rPr>
                          <m:t>4</m:t>
                        </m:r>
                        <m:r>
                          <a:rPr lang="en-US" altLang="zh-CN" sz="2800" b="0" i="1" dirty="0" smtClean="0">
                            <a:latin typeface="Cambria Math" panose="02040503050406030204" pitchFamily="18" charset="0"/>
                          </a:rPr>
                          <m:t>5</m:t>
                        </m:r>
                      </m:e>
                      <m:sup>
                        <m:r>
                          <a:rPr lang="en-US" altLang="zh-CN" sz="2800" i="1" dirty="0">
                            <a:latin typeface="Cambria Math" panose="02040503050406030204" pitchFamily="18" charset="0"/>
                          </a:rPr>
                          <m:t>𝑜</m:t>
                        </m:r>
                      </m:sup>
                    </m:sSup>
                  </m:oMath>
                </a14:m>
                <a:r>
                  <a:rPr lang="en-US" altLang="zh-CN" sz="2800" dirty="0">
                    <a:latin typeface="Times New Roman" panose="02020603050405020304" pitchFamily="18" charset="0"/>
                    <a:cs typeface="Times New Roman" panose="02020603050405020304" pitchFamily="18" charset="0"/>
                  </a:rPr>
                  <a:t> and </a:t>
                </a:r>
                <a14:m>
                  <m:oMath xmlns:m="http://schemas.openxmlformats.org/officeDocument/2006/math">
                    <m:sSup>
                      <m:sSupPr>
                        <m:ctrlPr>
                          <a:rPr lang="en-US" altLang="zh-CN" sz="2800" i="1" dirty="0">
                            <a:latin typeface="Cambria Math" charset="0"/>
                          </a:rPr>
                        </m:ctrlPr>
                      </m:sSupPr>
                      <m:e>
                        <m:r>
                          <a:rPr lang="en-US" altLang="zh-CN" sz="2800" b="0" i="1" dirty="0" smtClean="0">
                            <a:latin typeface="Cambria Math" panose="02040503050406030204" pitchFamily="18" charset="0"/>
                          </a:rPr>
                          <m:t>57</m:t>
                        </m:r>
                      </m:e>
                      <m:sup>
                        <m:r>
                          <a:rPr lang="en-US" altLang="zh-CN" sz="2800" i="1" dirty="0">
                            <a:latin typeface="Cambria Math" panose="02040503050406030204" pitchFamily="18" charset="0"/>
                          </a:rPr>
                          <m:t>𝑜</m:t>
                        </m:r>
                      </m:sup>
                    </m:sSup>
                  </m:oMath>
                </a14:m>
                <a:endParaRPr lang="en-US" altLang="zh-CN"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zh-CN" altLang="en-US" sz="2800" dirty="0"/>
              </a:p>
            </p:txBody>
          </p:sp>
        </mc:Choice>
        <mc:Fallback>
          <p:sp>
            <p:nvSpPr>
              <p:cNvPr id="3" name="文本框 2">
                <a:extLst>
                  <a:ext uri="{FF2B5EF4-FFF2-40B4-BE49-F238E27FC236}">
                    <a16:creationId xmlns:a16="http://schemas.microsoft.com/office/drawing/2014/main" xmlns:a14="http://schemas.microsoft.com/office/drawing/2010/main" xmlns="" id="{EB23246D-3CF2-45F9-A844-A4202037600A}"/>
                  </a:ext>
                </a:extLst>
              </p:cNvPr>
              <p:cNvSpPr txBox="1">
                <a:spLocks noRot="1" noChangeAspect="1" noMove="1" noResize="1" noEditPoints="1" noAdjustHandles="1" noChangeArrowheads="1" noChangeShapeType="1" noTextEdit="1"/>
              </p:cNvSpPr>
              <p:nvPr/>
            </p:nvSpPr>
            <p:spPr>
              <a:xfrm>
                <a:off x="838200" y="1444752"/>
                <a:ext cx="7448550" cy="3108543"/>
              </a:xfrm>
              <a:prstGeom prst="rect">
                <a:avLst/>
              </a:prstGeom>
              <a:blipFill rotWithShape="0">
                <a:blip r:embed="rId3"/>
                <a:stretch>
                  <a:fillRect l="-1474" t="-196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85835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latin typeface="Times New Roman" charset="0"/>
                <a:ea typeface="Times New Roman" charset="0"/>
                <a:cs typeface="Times New Roman" charset="0"/>
              </a:rPr>
              <a:t>3. Result and discussion</a:t>
            </a:r>
            <a:endParaRPr kumimoji="1" lang="zh-CN" altLang="en-US" dirty="0">
              <a:latin typeface="Times New Roman" charset="0"/>
              <a:ea typeface="Times New Roman" charset="0"/>
              <a:cs typeface="Times New Roman" charset="0"/>
            </a:endParaRPr>
          </a:p>
        </p:txBody>
      </p:sp>
      <p:sp>
        <p:nvSpPr>
          <p:cNvPr id="3" name="内容占位符 2"/>
          <p:cNvSpPr>
            <a:spLocks noGrp="1"/>
          </p:cNvSpPr>
          <p:nvPr>
            <p:ph idx="1"/>
          </p:nvPr>
        </p:nvSpPr>
        <p:spPr/>
        <p:txBody>
          <a:bodyPr/>
          <a:lstStyle/>
          <a:p>
            <a:r>
              <a:rPr kumimoji="1" lang="en-US" altLang="zh-CN" dirty="0" smtClean="0">
                <a:latin typeface="Times New Roman" charset="0"/>
                <a:ea typeface="Times New Roman" charset="0"/>
                <a:cs typeface="Times New Roman" charset="0"/>
              </a:rPr>
              <a:t>3.1 </a:t>
            </a:r>
            <a:r>
              <a:rPr lang="en-US" altLang="zh-CN" dirty="0">
                <a:latin typeface="Times New Roman" charset="0"/>
                <a:ea typeface="Times New Roman" charset="0"/>
                <a:cs typeface="Times New Roman" charset="0"/>
              </a:rPr>
              <a:t> Polarization-Dependent SFG Measurements</a:t>
            </a:r>
            <a:r>
              <a:rPr lang="en-US" altLang="zh-CN" dirty="0" smtClean="0">
                <a:latin typeface="Times New Roman" charset="0"/>
                <a:ea typeface="Times New Roman" charset="0"/>
                <a:cs typeface="Times New Roman" charset="0"/>
              </a:rPr>
              <a:t>.</a:t>
            </a:r>
          </a:p>
          <a:p>
            <a:r>
              <a:rPr kumimoji="1" lang="en-US" altLang="zh-CN" dirty="0" smtClean="0">
                <a:latin typeface="Times New Roman" charset="0"/>
                <a:ea typeface="Times New Roman" charset="0"/>
                <a:cs typeface="Times New Roman" charset="0"/>
              </a:rPr>
              <a:t>3.2 </a:t>
            </a:r>
            <a:r>
              <a:rPr lang="en-US" altLang="zh-CN" dirty="0">
                <a:latin typeface="Times New Roman" charset="0"/>
                <a:ea typeface="Times New Roman" charset="0"/>
                <a:cs typeface="Times New Roman" charset="0"/>
              </a:rPr>
              <a:t> Coverage-Dependent SFG Measurements</a:t>
            </a:r>
            <a:r>
              <a:rPr lang="en-US" altLang="zh-CN" dirty="0" smtClean="0">
                <a:latin typeface="Times New Roman" charset="0"/>
                <a:ea typeface="Times New Roman" charset="0"/>
                <a:cs typeface="Times New Roman" charset="0"/>
              </a:rPr>
              <a:t>.</a:t>
            </a:r>
          </a:p>
          <a:p>
            <a:r>
              <a:rPr kumimoji="1" lang="en-US" altLang="zh-CN" dirty="0" smtClean="0">
                <a:latin typeface="Times New Roman" charset="0"/>
                <a:ea typeface="Times New Roman" charset="0"/>
                <a:cs typeface="Times New Roman" charset="0"/>
              </a:rPr>
              <a:t>3.3 </a:t>
            </a:r>
            <a:r>
              <a:rPr lang="en-US" altLang="zh-CN" dirty="0">
                <a:latin typeface="Times New Roman" charset="0"/>
                <a:ea typeface="Times New Roman" charset="0"/>
                <a:cs typeface="Times New Roman" charset="0"/>
              </a:rPr>
              <a:t> UV Irradiation Treatment</a:t>
            </a:r>
            <a:r>
              <a:rPr lang="en-US" altLang="zh-CN" dirty="0" smtClean="0">
                <a:latin typeface="Times New Roman" charset="0"/>
                <a:ea typeface="Times New Roman" charset="0"/>
                <a:cs typeface="Times New Roman" charset="0"/>
              </a:rPr>
              <a:t>.</a:t>
            </a:r>
          </a:p>
          <a:p>
            <a:r>
              <a:rPr kumimoji="1" lang="en-US" altLang="zh-CN" dirty="0" smtClean="0">
                <a:latin typeface="Times New Roman" charset="0"/>
                <a:ea typeface="Times New Roman" charset="0"/>
                <a:cs typeface="Times New Roman" charset="0"/>
              </a:rPr>
              <a:t>3.4 </a:t>
            </a:r>
            <a:r>
              <a:rPr lang="en-US" altLang="zh-CN" dirty="0">
                <a:latin typeface="Times New Roman" charset="0"/>
                <a:ea typeface="Times New Roman" charset="0"/>
                <a:cs typeface="Times New Roman" charset="0"/>
              </a:rPr>
              <a:t> SFG Measurement of </a:t>
            </a:r>
            <a:r>
              <a:rPr lang="en-US" altLang="zh-CN" dirty="0" err="1">
                <a:latin typeface="Times New Roman" charset="0"/>
                <a:ea typeface="Times New Roman" charset="0"/>
                <a:cs typeface="Times New Roman" charset="0"/>
              </a:rPr>
              <a:t>Methoxy</a:t>
            </a:r>
            <a:r>
              <a:rPr lang="en-US" altLang="zh-CN" dirty="0">
                <a:latin typeface="Times New Roman" charset="0"/>
                <a:ea typeface="Times New Roman" charset="0"/>
                <a:cs typeface="Times New Roman" charset="0"/>
              </a:rPr>
              <a:t> at </a:t>
            </a:r>
            <a:r>
              <a:rPr lang="en-US" altLang="zh-CN" dirty="0" err="1">
                <a:latin typeface="Times New Roman" charset="0"/>
                <a:ea typeface="Times New Roman" charset="0"/>
                <a:cs typeface="Times New Roman" charset="0"/>
              </a:rPr>
              <a:t>O</a:t>
            </a:r>
            <a:r>
              <a:rPr lang="en-US" altLang="zh-CN" baseline="-25000" dirty="0" err="1">
                <a:latin typeface="Times New Roman" charset="0"/>
                <a:ea typeface="Times New Roman" charset="0"/>
                <a:cs typeface="Times New Roman" charset="0"/>
              </a:rPr>
              <a:t>br</a:t>
            </a:r>
            <a:r>
              <a:rPr lang="en-US" altLang="zh-CN" dirty="0">
                <a:latin typeface="Times New Roman" charset="0"/>
                <a:ea typeface="Times New Roman" charset="0"/>
                <a:cs typeface="Times New Roman" charset="0"/>
              </a:rPr>
              <a:t>  Sites.</a:t>
            </a:r>
            <a:endParaRPr kumimoji="1" lang="zh-CN" altLang="en-US" dirty="0">
              <a:latin typeface="Times New Roman" charset="0"/>
              <a:ea typeface="Times New Roman" charset="0"/>
              <a:cs typeface="Times New Roman" charset="0"/>
            </a:endParaRPr>
          </a:p>
        </p:txBody>
      </p:sp>
      <p:sp>
        <p:nvSpPr>
          <p:cNvPr id="4" name="幻灯片编号占位符 3"/>
          <p:cNvSpPr>
            <a:spLocks noGrp="1"/>
          </p:cNvSpPr>
          <p:nvPr>
            <p:ph type="sldNum" sz="quarter" idx="12"/>
          </p:nvPr>
        </p:nvSpPr>
        <p:spPr/>
        <p:txBody>
          <a:bodyPr/>
          <a:lstStyle/>
          <a:p>
            <a:fld id="{BC74557A-2007-4312-9AC8-0BF944A3FB3E}" type="slidenum">
              <a:rPr lang="zh-CN" altLang="en-US" smtClean="0"/>
              <a:t>16</a:t>
            </a:fld>
            <a:endParaRPr lang="zh-CN" altLang="en-US"/>
          </a:p>
        </p:txBody>
      </p:sp>
    </p:spTree>
    <p:extLst>
      <p:ext uri="{BB962C8B-B14F-4D97-AF65-F5344CB8AC3E}">
        <p14:creationId xmlns:p14="http://schemas.microsoft.com/office/powerpoint/2010/main" val="971769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dirty="0" smtClean="0">
                <a:latin typeface="Times New Roman" charset="0"/>
                <a:ea typeface="Times New Roman" charset="0"/>
                <a:cs typeface="Times New Roman" charset="0"/>
              </a:rPr>
              <a:t> 3.1 Polarization-Dependent SFG Measurements</a:t>
            </a:r>
            <a:endParaRPr kumimoji="1" lang="zh-CN" altLang="en-US" sz="4000" dirty="0">
              <a:latin typeface="Times New Roman" charset="0"/>
              <a:ea typeface="Times New Roman" charset="0"/>
              <a:cs typeface="Times New Roman" charset="0"/>
            </a:endParaRPr>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2502" y="1690688"/>
            <a:ext cx="6082615" cy="4351338"/>
          </a:xfrm>
        </p:spPr>
      </p:pic>
      <p:sp>
        <p:nvSpPr>
          <p:cNvPr id="5" name="文本框 4"/>
          <p:cNvSpPr txBox="1"/>
          <p:nvPr/>
        </p:nvSpPr>
        <p:spPr>
          <a:xfrm>
            <a:off x="1801021" y="6042026"/>
            <a:ext cx="4910320" cy="646331"/>
          </a:xfrm>
          <a:prstGeom prst="rect">
            <a:avLst/>
          </a:prstGeom>
          <a:noFill/>
        </p:spPr>
        <p:txBody>
          <a:bodyPr wrap="none" rtlCol="0">
            <a:spAutoFit/>
          </a:bodyPr>
          <a:lstStyle/>
          <a:p>
            <a:pPr algn="ctr"/>
            <a:r>
              <a:rPr lang="en-US" altLang="zh-CN" dirty="0" smtClean="0">
                <a:latin typeface="Times New Roman" charset="0"/>
                <a:ea typeface="Times New Roman" charset="0"/>
                <a:cs typeface="Times New Roman" charset="0"/>
              </a:rPr>
              <a:t>Fig </a:t>
            </a:r>
            <a:r>
              <a:rPr lang="en-US" altLang="zh-CN" dirty="0" smtClean="0">
                <a:latin typeface="Times New Roman" charset="0"/>
                <a:ea typeface="Times New Roman" charset="0"/>
                <a:cs typeface="Times New Roman" charset="0"/>
              </a:rPr>
              <a:t>1. </a:t>
            </a:r>
            <a:r>
              <a:rPr lang="en-US" altLang="zh-CN" dirty="0" smtClean="0">
                <a:latin typeface="Times New Roman" charset="0"/>
                <a:ea typeface="Times New Roman" charset="0"/>
                <a:cs typeface="Times New Roman" charset="0"/>
              </a:rPr>
              <a:t>SFG </a:t>
            </a:r>
            <a:r>
              <a:rPr lang="en-US" altLang="zh-CN" dirty="0">
                <a:latin typeface="Times New Roman" charset="0"/>
                <a:ea typeface="Times New Roman" charset="0"/>
                <a:cs typeface="Times New Roman" charset="0"/>
              </a:rPr>
              <a:t>spectra of </a:t>
            </a:r>
            <a:r>
              <a:rPr lang="en-US" altLang="zh-CN" dirty="0" err="1">
                <a:latin typeface="Times New Roman" charset="0"/>
                <a:ea typeface="Times New Roman" charset="0"/>
                <a:cs typeface="Times New Roman" charset="0"/>
              </a:rPr>
              <a:t>ppp</a:t>
            </a:r>
            <a:r>
              <a:rPr lang="en-US" altLang="zh-CN" dirty="0">
                <a:latin typeface="Times New Roman" charset="0"/>
                <a:ea typeface="Times New Roman" charset="0"/>
                <a:cs typeface="Times New Roman" charset="0"/>
              </a:rPr>
              <a:t> and </a:t>
            </a:r>
            <a:r>
              <a:rPr lang="en-US" altLang="zh-CN" dirty="0" err="1">
                <a:latin typeface="Times New Roman" charset="0"/>
                <a:ea typeface="Times New Roman" charset="0"/>
                <a:cs typeface="Times New Roman" charset="0"/>
              </a:rPr>
              <a:t>ssp</a:t>
            </a:r>
            <a:r>
              <a:rPr lang="en-US" altLang="zh-CN" dirty="0">
                <a:latin typeface="Times New Roman" charset="0"/>
                <a:ea typeface="Times New Roman" charset="0"/>
                <a:cs typeface="Times New Roman" charset="0"/>
              </a:rPr>
              <a:t> polarizations on </a:t>
            </a:r>
            <a:endParaRPr lang="en-US" altLang="zh-CN" dirty="0" smtClean="0">
              <a:latin typeface="Times New Roman" charset="0"/>
              <a:ea typeface="Times New Roman" charset="0"/>
              <a:cs typeface="Times New Roman" charset="0"/>
            </a:endParaRPr>
          </a:p>
          <a:p>
            <a:pPr algn="ctr"/>
            <a:r>
              <a:rPr lang="en-US" altLang="zh-CN" dirty="0" smtClean="0">
                <a:latin typeface="Times New Roman" charset="0"/>
                <a:ea typeface="Times New Roman" charset="0"/>
                <a:cs typeface="Times New Roman" charset="0"/>
              </a:rPr>
              <a:t>methanol on TiO</a:t>
            </a:r>
            <a:r>
              <a:rPr lang="en-US" altLang="zh-CN" baseline="-25000" dirty="0" smtClean="0">
                <a:latin typeface="Times New Roman" charset="0"/>
                <a:ea typeface="Times New Roman" charset="0"/>
                <a:cs typeface="Times New Roman" charset="0"/>
              </a:rPr>
              <a:t>2</a:t>
            </a:r>
            <a:r>
              <a:rPr lang="en-US" altLang="zh-CN" dirty="0" smtClean="0">
                <a:latin typeface="Times New Roman" charset="0"/>
                <a:ea typeface="Times New Roman" charset="0"/>
                <a:cs typeface="Times New Roman" charset="0"/>
              </a:rPr>
              <a:t>(110</a:t>
            </a:r>
            <a:r>
              <a:rPr lang="en-US" altLang="zh-CN" dirty="0">
                <a:latin typeface="Times New Roman" charset="0"/>
                <a:ea typeface="Times New Roman" charset="0"/>
                <a:cs typeface="Times New Roman" charset="0"/>
              </a:rPr>
              <a:t>) at one layer coverage.</a:t>
            </a:r>
            <a:endParaRPr kumimoji="1" lang="zh-CN" altLang="en-US" dirty="0">
              <a:latin typeface="Times New Roman" charset="0"/>
              <a:ea typeface="Times New Roman" charset="0"/>
              <a:cs typeface="Times New Roman" charset="0"/>
            </a:endParaRPr>
          </a:p>
        </p:txBody>
      </p:sp>
      <p:pic>
        <p:nvPicPr>
          <p:cNvPr id="10" name="图片 9"/>
          <p:cNvPicPr>
            <a:picLocks noChangeAspect="1"/>
          </p:cNvPicPr>
          <p:nvPr/>
        </p:nvPicPr>
        <p:blipFill>
          <a:blip r:embed="rId4"/>
          <a:stretch>
            <a:fillRect/>
          </a:stretch>
        </p:blipFill>
        <p:spPr>
          <a:xfrm>
            <a:off x="7508594" y="1311743"/>
            <a:ext cx="3867951" cy="2366339"/>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9860" y="3678082"/>
            <a:ext cx="4067641" cy="2698175"/>
          </a:xfrm>
          <a:prstGeom prst="rect">
            <a:avLst/>
          </a:prstGeom>
        </p:spPr>
      </p:pic>
      <p:sp>
        <p:nvSpPr>
          <p:cNvPr id="6" name="文本框 5"/>
          <p:cNvSpPr txBox="1"/>
          <p:nvPr/>
        </p:nvSpPr>
        <p:spPr>
          <a:xfrm>
            <a:off x="7226269" y="6356350"/>
            <a:ext cx="4796010" cy="584775"/>
          </a:xfrm>
          <a:prstGeom prst="rect">
            <a:avLst/>
          </a:prstGeom>
          <a:noFill/>
        </p:spPr>
        <p:txBody>
          <a:bodyPr wrap="square" rtlCol="0">
            <a:spAutoFit/>
          </a:bodyPr>
          <a:lstStyle/>
          <a:p>
            <a:r>
              <a:rPr lang="tr-TR" altLang="zh-CN" sz="1350" dirty="0" err="1" smtClean="0">
                <a:latin typeface="Times New Roman" charset="0"/>
                <a:ea typeface="Times New Roman" charset="0"/>
                <a:cs typeface="Times New Roman" charset="0"/>
              </a:rPr>
              <a:t>Figure</a:t>
            </a:r>
            <a:r>
              <a:rPr lang="tr-TR" altLang="zh-CN" sz="1350" dirty="0">
                <a:latin typeface="Times New Roman" charset="0"/>
                <a:ea typeface="Times New Roman" charset="0"/>
                <a:cs typeface="Times New Roman" charset="0"/>
              </a:rPr>
              <a:t> </a:t>
            </a:r>
            <a:r>
              <a:rPr lang="tr-TR" altLang="zh-CN" sz="1350" dirty="0" err="1" smtClean="0">
                <a:latin typeface="Times New Roman" charset="0"/>
                <a:ea typeface="Times New Roman" charset="0"/>
                <a:cs typeface="Times New Roman" charset="0"/>
              </a:rPr>
              <a:t>from</a:t>
            </a:r>
            <a:r>
              <a:rPr lang="tr-TR" altLang="zh-CN" sz="1350" dirty="0" smtClean="0">
                <a:latin typeface="Times New Roman" charset="0"/>
                <a:ea typeface="Times New Roman" charset="0"/>
                <a:cs typeface="Times New Roman" charset="0"/>
              </a:rPr>
              <a:t>: </a:t>
            </a:r>
            <a:r>
              <a:rPr lang="tr-TR" altLang="zh-CN" sz="1350" dirty="0" err="1" smtClean="0">
                <a:latin typeface="Times New Roman" charset="0"/>
                <a:ea typeface="Times New Roman" charset="0"/>
                <a:cs typeface="Times New Roman" charset="0"/>
              </a:rPr>
              <a:t>Yu</a:t>
            </a:r>
            <a:r>
              <a:rPr lang="tr-TR" altLang="zh-CN" sz="1350" dirty="0">
                <a:latin typeface="Times New Roman" charset="0"/>
                <a:ea typeface="Times New Roman" charset="0"/>
                <a:cs typeface="Times New Roman" charset="0"/>
              </a:rPr>
              <a:t>, Y. </a:t>
            </a:r>
            <a:r>
              <a:rPr lang="zh-CN" altLang="en-US" sz="1350" dirty="0" smtClean="0">
                <a:latin typeface="Times New Roman" charset="0"/>
                <a:ea typeface="Times New Roman" charset="0"/>
                <a:cs typeface="Times New Roman" charset="0"/>
              </a:rPr>
              <a:t> </a:t>
            </a:r>
            <a:r>
              <a:rPr lang="en-US" altLang="zh-CN" sz="1350" dirty="0">
                <a:latin typeface="Times New Roman" charset="0"/>
                <a:ea typeface="Times New Roman" charset="0"/>
                <a:cs typeface="Times New Roman" charset="0"/>
              </a:rPr>
              <a:t>e</a:t>
            </a:r>
            <a:r>
              <a:rPr lang="en-US" altLang="zh-CN" sz="1350" dirty="0" smtClean="0">
                <a:latin typeface="Times New Roman" charset="0"/>
                <a:ea typeface="Times New Roman" charset="0"/>
                <a:cs typeface="Times New Roman" charset="0"/>
              </a:rPr>
              <a:t>t al. </a:t>
            </a:r>
            <a:r>
              <a:rPr lang="pt-BR" altLang="zh-CN" sz="1350" dirty="0" smtClean="0">
                <a:latin typeface="Times New Roman" charset="0"/>
                <a:ea typeface="Times New Roman" charset="0"/>
                <a:cs typeface="Times New Roman" charset="0"/>
              </a:rPr>
              <a:t>J</a:t>
            </a:r>
            <a:r>
              <a:rPr lang="pt-BR" altLang="zh-CN" sz="1350" dirty="0">
                <a:latin typeface="Times New Roman" charset="0"/>
                <a:ea typeface="Times New Roman" charset="0"/>
                <a:cs typeface="Times New Roman" charset="0"/>
              </a:rPr>
              <a:t>. </a:t>
            </a:r>
            <a:r>
              <a:rPr lang="pt-BR" altLang="zh-CN" sz="1350" dirty="0" err="1">
                <a:latin typeface="Times New Roman" charset="0"/>
                <a:ea typeface="Times New Roman" charset="0"/>
                <a:cs typeface="Times New Roman" charset="0"/>
              </a:rPr>
              <a:t>Phys</a:t>
            </a:r>
            <a:r>
              <a:rPr lang="pt-BR" altLang="zh-CN" sz="1350" dirty="0">
                <a:latin typeface="Times New Roman" charset="0"/>
                <a:ea typeface="Times New Roman" charset="0"/>
                <a:cs typeface="Times New Roman" charset="0"/>
              </a:rPr>
              <a:t>. </a:t>
            </a:r>
            <a:r>
              <a:rPr lang="pt-BR" altLang="zh-CN" sz="1350" dirty="0" err="1">
                <a:latin typeface="Times New Roman" charset="0"/>
                <a:ea typeface="Times New Roman" charset="0"/>
                <a:cs typeface="Times New Roman" charset="0"/>
              </a:rPr>
              <a:t>Chem</a:t>
            </a:r>
            <a:r>
              <a:rPr lang="pt-BR" altLang="zh-CN" sz="1350" dirty="0">
                <a:latin typeface="Times New Roman" charset="0"/>
                <a:ea typeface="Times New Roman" charset="0"/>
                <a:cs typeface="Times New Roman" charset="0"/>
              </a:rPr>
              <a:t>. A </a:t>
            </a:r>
            <a:r>
              <a:rPr lang="pt-BR" altLang="zh-CN" sz="1350" b="1" dirty="0">
                <a:latin typeface="Times New Roman" charset="0"/>
                <a:ea typeface="Times New Roman" charset="0"/>
                <a:cs typeface="Times New Roman" charset="0"/>
              </a:rPr>
              <a:t>2013</a:t>
            </a:r>
            <a:r>
              <a:rPr lang="pt-BR" altLang="zh-CN" sz="1350" dirty="0">
                <a:latin typeface="Times New Roman" charset="0"/>
                <a:ea typeface="Times New Roman" charset="0"/>
                <a:cs typeface="Times New Roman" charset="0"/>
              </a:rPr>
              <a:t>, 117, 4377−4384. </a:t>
            </a:r>
          </a:p>
          <a:p>
            <a:endParaRPr kumimoji="1" lang="zh-CN" altLang="en-US" dirty="0"/>
          </a:p>
        </p:txBody>
      </p:sp>
      <p:sp>
        <p:nvSpPr>
          <p:cNvPr id="7" name="幻灯片编号占位符 6"/>
          <p:cNvSpPr>
            <a:spLocks noGrp="1"/>
          </p:cNvSpPr>
          <p:nvPr>
            <p:ph type="sldNum" sz="quarter" idx="12"/>
          </p:nvPr>
        </p:nvSpPr>
        <p:spPr/>
        <p:txBody>
          <a:bodyPr/>
          <a:lstStyle/>
          <a:p>
            <a:fld id="{BC74557A-2007-4312-9AC8-0BF944A3FB3E}" type="slidenum">
              <a:rPr lang="zh-CN" altLang="en-US" smtClean="0"/>
              <a:t>17</a:t>
            </a:fld>
            <a:endParaRPr lang="zh-CN" altLang="en-US"/>
          </a:p>
        </p:txBody>
      </p:sp>
    </p:spTree>
    <p:extLst>
      <p:ext uri="{BB962C8B-B14F-4D97-AF65-F5344CB8AC3E}">
        <p14:creationId xmlns:p14="http://schemas.microsoft.com/office/powerpoint/2010/main" val="328515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charset="0"/>
                <a:ea typeface="Times New Roman" charset="0"/>
                <a:cs typeface="Times New Roman" charset="0"/>
              </a:rPr>
              <a:t>3.2 Coverage-Dependent </a:t>
            </a:r>
            <a:r>
              <a:rPr lang="en-US" altLang="zh-CN" dirty="0">
                <a:latin typeface="Times New Roman" charset="0"/>
                <a:ea typeface="Times New Roman" charset="0"/>
                <a:cs typeface="Times New Roman" charset="0"/>
              </a:rPr>
              <a:t>SFG </a:t>
            </a:r>
            <a:r>
              <a:rPr lang="en-US" altLang="zh-CN" dirty="0" smtClean="0">
                <a:latin typeface="Times New Roman" charset="0"/>
                <a:ea typeface="Times New Roman" charset="0"/>
                <a:cs typeface="Times New Roman" charset="0"/>
              </a:rPr>
              <a:t>Measurements</a:t>
            </a:r>
            <a:endParaRPr kumimoji="1"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50989" y="1574760"/>
            <a:ext cx="5688970" cy="4164985"/>
          </a:xfrm>
        </p:spPr>
      </p:pic>
      <p:sp>
        <p:nvSpPr>
          <p:cNvPr id="5" name="文本框 4"/>
          <p:cNvSpPr txBox="1"/>
          <p:nvPr/>
        </p:nvSpPr>
        <p:spPr>
          <a:xfrm>
            <a:off x="3224060" y="5838878"/>
            <a:ext cx="5743880" cy="646331"/>
          </a:xfrm>
          <a:prstGeom prst="rect">
            <a:avLst/>
          </a:prstGeom>
          <a:noFill/>
        </p:spPr>
        <p:txBody>
          <a:bodyPr wrap="none" rtlCol="0">
            <a:spAutoFit/>
          </a:bodyPr>
          <a:lstStyle/>
          <a:p>
            <a:r>
              <a:rPr lang="en-US" altLang="zh-CN" dirty="0" smtClean="0">
                <a:latin typeface="Times New Roman" charset="0"/>
                <a:ea typeface="Times New Roman" charset="0"/>
                <a:cs typeface="Times New Roman" charset="0"/>
              </a:rPr>
              <a:t>Fig </a:t>
            </a:r>
            <a:r>
              <a:rPr lang="en-US" altLang="zh-CN" dirty="0" smtClean="0">
                <a:latin typeface="Times New Roman" charset="0"/>
                <a:ea typeface="Times New Roman" charset="0"/>
                <a:cs typeface="Times New Roman" charset="0"/>
              </a:rPr>
              <a:t>2. </a:t>
            </a:r>
            <a:r>
              <a:rPr lang="en-US" altLang="zh-CN" dirty="0" smtClean="0">
                <a:latin typeface="Times New Roman" charset="0"/>
                <a:ea typeface="Times New Roman" charset="0"/>
                <a:cs typeface="Times New Roman" charset="0"/>
              </a:rPr>
              <a:t>SFG </a:t>
            </a:r>
            <a:r>
              <a:rPr lang="en-US" altLang="zh-CN" dirty="0">
                <a:latin typeface="Times New Roman" charset="0"/>
                <a:ea typeface="Times New Roman" charset="0"/>
                <a:cs typeface="Times New Roman" charset="0"/>
              </a:rPr>
              <a:t>spectra of </a:t>
            </a:r>
            <a:r>
              <a:rPr lang="en-US" altLang="zh-CN" dirty="0" err="1" smtClean="0">
                <a:latin typeface="Times New Roman" charset="0"/>
                <a:ea typeface="Times New Roman" charset="0"/>
                <a:cs typeface="Times New Roman" charset="0"/>
              </a:rPr>
              <a:t>ssp</a:t>
            </a:r>
            <a:r>
              <a:rPr lang="en-US" altLang="zh-CN" dirty="0" smtClean="0">
                <a:latin typeface="Times New Roman" charset="0"/>
                <a:ea typeface="Times New Roman" charset="0"/>
                <a:cs typeface="Times New Roman" charset="0"/>
              </a:rPr>
              <a:t> and </a:t>
            </a:r>
            <a:r>
              <a:rPr lang="en-US" altLang="zh-CN" dirty="0" err="1" smtClean="0">
                <a:latin typeface="Times New Roman" charset="0"/>
                <a:ea typeface="Times New Roman" charset="0"/>
                <a:cs typeface="Times New Roman" charset="0"/>
              </a:rPr>
              <a:t>ppp</a:t>
            </a:r>
            <a:r>
              <a:rPr lang="en-US" altLang="zh-CN" dirty="0" smtClean="0">
                <a:latin typeface="Times New Roman" charset="0"/>
                <a:ea typeface="Times New Roman" charset="0"/>
                <a:cs typeface="Times New Roman" charset="0"/>
              </a:rPr>
              <a:t> </a:t>
            </a:r>
            <a:r>
              <a:rPr lang="en-US" altLang="zh-CN" dirty="0">
                <a:latin typeface="Times New Roman" charset="0"/>
                <a:ea typeface="Times New Roman" charset="0"/>
                <a:cs typeface="Times New Roman" charset="0"/>
              </a:rPr>
              <a:t>polarization combination </a:t>
            </a:r>
            <a:endParaRPr lang="en-US" altLang="zh-CN" dirty="0" smtClean="0">
              <a:latin typeface="Times New Roman" charset="0"/>
              <a:ea typeface="Times New Roman" charset="0"/>
              <a:cs typeface="Times New Roman" charset="0"/>
            </a:endParaRPr>
          </a:p>
          <a:p>
            <a:r>
              <a:rPr lang="en-US" altLang="zh-CN" dirty="0">
                <a:latin typeface="Times New Roman" charset="0"/>
                <a:ea typeface="Times New Roman" charset="0"/>
                <a:cs typeface="Times New Roman" charset="0"/>
              </a:rPr>
              <a:t>o</a:t>
            </a:r>
            <a:r>
              <a:rPr lang="en-US" altLang="zh-CN" dirty="0" smtClean="0">
                <a:latin typeface="Times New Roman" charset="0"/>
                <a:ea typeface="Times New Roman" charset="0"/>
                <a:cs typeface="Times New Roman" charset="0"/>
              </a:rPr>
              <a:t>n CH</a:t>
            </a:r>
            <a:r>
              <a:rPr lang="en-US" altLang="zh-CN" baseline="-25000" dirty="0" smtClean="0">
                <a:latin typeface="Times New Roman" charset="0"/>
                <a:ea typeface="Times New Roman" charset="0"/>
                <a:cs typeface="Times New Roman" charset="0"/>
              </a:rPr>
              <a:t>3</a:t>
            </a:r>
            <a:r>
              <a:rPr lang="en-US" altLang="zh-CN" dirty="0" smtClean="0">
                <a:latin typeface="Times New Roman" charset="0"/>
                <a:ea typeface="Times New Roman" charset="0"/>
                <a:cs typeface="Times New Roman" charset="0"/>
              </a:rPr>
              <a:t>OH/TiO</a:t>
            </a:r>
            <a:r>
              <a:rPr lang="en-US" altLang="zh-CN" baseline="-25000" dirty="0" smtClean="0">
                <a:latin typeface="Times New Roman" charset="0"/>
                <a:ea typeface="Times New Roman" charset="0"/>
                <a:cs typeface="Times New Roman" charset="0"/>
              </a:rPr>
              <a:t>2</a:t>
            </a:r>
            <a:r>
              <a:rPr lang="en-US" altLang="zh-CN" dirty="0" smtClean="0">
                <a:latin typeface="Times New Roman" charset="0"/>
                <a:ea typeface="Times New Roman" charset="0"/>
                <a:cs typeface="Times New Roman" charset="0"/>
              </a:rPr>
              <a:t>(110</a:t>
            </a:r>
            <a:r>
              <a:rPr lang="en-US" altLang="zh-CN" dirty="0">
                <a:latin typeface="Times New Roman" charset="0"/>
                <a:ea typeface="Times New Roman" charset="0"/>
                <a:cs typeface="Times New Roman" charset="0"/>
              </a:rPr>
              <a:t>) at different methanol </a:t>
            </a:r>
            <a:r>
              <a:rPr lang="en-US" altLang="zh-CN" dirty="0" smtClean="0">
                <a:latin typeface="Times New Roman" charset="0"/>
                <a:ea typeface="Times New Roman" charset="0"/>
                <a:cs typeface="Times New Roman" charset="0"/>
              </a:rPr>
              <a:t>coverages. </a:t>
            </a:r>
            <a:endParaRPr lang="en-US" altLang="zh-CN" dirty="0">
              <a:latin typeface="Times New Roman" charset="0"/>
              <a:ea typeface="Times New Roman" charset="0"/>
              <a:cs typeface="Times New Roman" charset="0"/>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89" y="1673893"/>
            <a:ext cx="5313600" cy="3966721"/>
          </a:xfrm>
          <a:prstGeom prst="rect">
            <a:avLst/>
          </a:prstGeom>
        </p:spPr>
      </p:pic>
      <p:sp>
        <p:nvSpPr>
          <p:cNvPr id="3" name="幻灯片编号占位符 2"/>
          <p:cNvSpPr>
            <a:spLocks noGrp="1"/>
          </p:cNvSpPr>
          <p:nvPr>
            <p:ph type="sldNum" sz="quarter" idx="12"/>
          </p:nvPr>
        </p:nvSpPr>
        <p:spPr/>
        <p:txBody>
          <a:bodyPr/>
          <a:lstStyle/>
          <a:p>
            <a:fld id="{BC74557A-2007-4312-9AC8-0BF944A3FB3E}" type="slidenum">
              <a:rPr lang="zh-CN" altLang="en-US" smtClean="0"/>
              <a:t>18</a:t>
            </a:fld>
            <a:endParaRPr lang="zh-CN" altLang="en-US"/>
          </a:p>
        </p:txBody>
      </p:sp>
    </p:spTree>
    <p:extLst>
      <p:ext uri="{BB962C8B-B14F-4D97-AF65-F5344CB8AC3E}">
        <p14:creationId xmlns:p14="http://schemas.microsoft.com/office/powerpoint/2010/main" val="569064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charset="0"/>
                <a:ea typeface="Times New Roman" charset="0"/>
                <a:cs typeface="Times New Roman" charset="0"/>
              </a:rPr>
              <a:t>3.3 UV </a:t>
            </a:r>
            <a:r>
              <a:rPr lang="en-US" altLang="zh-CN" dirty="0">
                <a:latin typeface="Times New Roman" charset="0"/>
                <a:ea typeface="Times New Roman" charset="0"/>
                <a:cs typeface="Times New Roman" charset="0"/>
              </a:rPr>
              <a:t>Irradiation Treatment</a:t>
            </a:r>
            <a:endParaRPr kumimoji="1"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00136" y="1652937"/>
            <a:ext cx="3391727" cy="4351338"/>
          </a:xfrm>
        </p:spPr>
      </p:pic>
      <p:sp>
        <p:nvSpPr>
          <p:cNvPr id="7" name="文本框 6"/>
          <p:cNvSpPr txBox="1"/>
          <p:nvPr/>
        </p:nvSpPr>
        <p:spPr>
          <a:xfrm>
            <a:off x="2809301" y="6016253"/>
            <a:ext cx="6782626" cy="646331"/>
          </a:xfrm>
          <a:prstGeom prst="rect">
            <a:avLst/>
          </a:prstGeom>
          <a:noFill/>
        </p:spPr>
        <p:txBody>
          <a:bodyPr wrap="none" rtlCol="0">
            <a:spAutoFit/>
          </a:bodyPr>
          <a:lstStyle/>
          <a:p>
            <a:r>
              <a:rPr lang="en-US" altLang="zh-CN" dirty="0" smtClean="0">
                <a:latin typeface="Times New Roman" charset="0"/>
                <a:ea typeface="Times New Roman" charset="0"/>
                <a:cs typeface="Times New Roman" charset="0"/>
              </a:rPr>
              <a:t>Fig </a:t>
            </a:r>
            <a:r>
              <a:rPr lang="en-US" altLang="zh-CN" dirty="0" smtClean="0">
                <a:latin typeface="Times New Roman" charset="0"/>
                <a:ea typeface="Times New Roman" charset="0"/>
                <a:cs typeface="Times New Roman" charset="0"/>
              </a:rPr>
              <a:t>3. </a:t>
            </a:r>
            <a:r>
              <a:rPr lang="en-US" altLang="zh-CN" dirty="0" smtClean="0">
                <a:latin typeface="Times New Roman" charset="0"/>
                <a:ea typeface="Times New Roman" charset="0"/>
                <a:cs typeface="Times New Roman" charset="0"/>
              </a:rPr>
              <a:t>SFG </a:t>
            </a:r>
            <a:r>
              <a:rPr lang="en-US" altLang="zh-CN" dirty="0">
                <a:latin typeface="Times New Roman" charset="0"/>
                <a:ea typeface="Times New Roman" charset="0"/>
                <a:cs typeface="Times New Roman" charset="0"/>
              </a:rPr>
              <a:t>vibrational spectra with </a:t>
            </a:r>
            <a:r>
              <a:rPr lang="en-US" altLang="zh-CN" dirty="0" err="1">
                <a:latin typeface="Times New Roman" charset="0"/>
                <a:ea typeface="Times New Roman" charset="0"/>
                <a:cs typeface="Times New Roman" charset="0"/>
              </a:rPr>
              <a:t>ssp</a:t>
            </a:r>
            <a:r>
              <a:rPr lang="en-US" altLang="zh-CN" dirty="0">
                <a:latin typeface="Times New Roman" charset="0"/>
                <a:ea typeface="Times New Roman" charset="0"/>
                <a:cs typeface="Times New Roman" charset="0"/>
              </a:rPr>
              <a:t> (A) and </a:t>
            </a:r>
            <a:r>
              <a:rPr lang="en-US" altLang="zh-CN" dirty="0" err="1">
                <a:latin typeface="Times New Roman" charset="0"/>
                <a:ea typeface="Times New Roman" charset="0"/>
                <a:cs typeface="Times New Roman" charset="0"/>
              </a:rPr>
              <a:t>ppp</a:t>
            </a:r>
            <a:r>
              <a:rPr lang="en-US" altLang="zh-CN" dirty="0">
                <a:latin typeface="Times New Roman" charset="0"/>
                <a:ea typeface="Times New Roman" charset="0"/>
                <a:cs typeface="Times New Roman" charset="0"/>
              </a:rPr>
              <a:t> (B) </a:t>
            </a:r>
            <a:r>
              <a:rPr lang="en-US" altLang="zh-CN" dirty="0" smtClean="0">
                <a:latin typeface="Times New Roman" charset="0"/>
                <a:ea typeface="Times New Roman" charset="0"/>
                <a:cs typeface="Times New Roman" charset="0"/>
              </a:rPr>
              <a:t>polarization on</a:t>
            </a:r>
          </a:p>
          <a:p>
            <a:r>
              <a:rPr lang="en-US" altLang="zh-CN" dirty="0">
                <a:latin typeface="Times New Roman" charset="0"/>
                <a:ea typeface="Times New Roman" charset="0"/>
                <a:cs typeface="Times New Roman" charset="0"/>
              </a:rPr>
              <a:t> </a:t>
            </a:r>
            <a:r>
              <a:rPr lang="en-US" altLang="zh-CN" dirty="0" smtClean="0">
                <a:latin typeface="Times New Roman" charset="0"/>
                <a:ea typeface="Times New Roman" charset="0"/>
                <a:cs typeface="Times New Roman" charset="0"/>
              </a:rPr>
              <a:t>CH</a:t>
            </a:r>
            <a:r>
              <a:rPr lang="en-US" altLang="zh-CN" baseline="-25000" dirty="0" smtClean="0">
                <a:latin typeface="Times New Roman" charset="0"/>
                <a:ea typeface="Times New Roman" charset="0"/>
                <a:cs typeface="Times New Roman" charset="0"/>
              </a:rPr>
              <a:t>3</a:t>
            </a:r>
            <a:r>
              <a:rPr lang="en-US" altLang="zh-CN" dirty="0" smtClean="0">
                <a:latin typeface="Times New Roman" charset="0"/>
                <a:ea typeface="Times New Roman" charset="0"/>
                <a:cs typeface="Times New Roman" charset="0"/>
              </a:rPr>
              <a:t>OH/TiO</a:t>
            </a:r>
            <a:r>
              <a:rPr lang="en-US" altLang="zh-CN" baseline="-25000" dirty="0" smtClean="0">
                <a:latin typeface="Times New Roman" charset="0"/>
                <a:ea typeface="Times New Roman" charset="0"/>
                <a:cs typeface="Times New Roman" charset="0"/>
              </a:rPr>
              <a:t>2</a:t>
            </a:r>
            <a:r>
              <a:rPr lang="en-US" altLang="zh-CN" dirty="0" smtClean="0">
                <a:latin typeface="Times New Roman" charset="0"/>
                <a:ea typeface="Times New Roman" charset="0"/>
                <a:cs typeface="Times New Roman" charset="0"/>
              </a:rPr>
              <a:t>(110</a:t>
            </a:r>
            <a:r>
              <a:rPr lang="en-US" altLang="zh-CN" dirty="0">
                <a:latin typeface="Times New Roman" charset="0"/>
                <a:ea typeface="Times New Roman" charset="0"/>
                <a:cs typeface="Times New Roman" charset="0"/>
              </a:rPr>
              <a:t>) before and after 150 s </a:t>
            </a:r>
            <a:r>
              <a:rPr lang="en-US" altLang="zh-CN" dirty="0" smtClean="0">
                <a:latin typeface="Times New Roman" charset="0"/>
                <a:ea typeface="Times New Roman" charset="0"/>
                <a:cs typeface="Times New Roman" charset="0"/>
              </a:rPr>
              <a:t>of UV </a:t>
            </a:r>
            <a:r>
              <a:rPr lang="en-US" altLang="zh-CN" dirty="0">
                <a:latin typeface="Times New Roman" charset="0"/>
                <a:ea typeface="Times New Roman" charset="0"/>
                <a:cs typeface="Times New Roman" charset="0"/>
              </a:rPr>
              <a:t>irradiation at 400 nm.</a:t>
            </a:r>
            <a:endParaRPr kumimoji="1" lang="zh-CN" altLang="en-US" dirty="0">
              <a:latin typeface="Times New Roman" charset="0"/>
              <a:ea typeface="Times New Roman" charset="0"/>
              <a:cs typeface="Times New Roman" charset="0"/>
            </a:endParaRPr>
          </a:p>
        </p:txBody>
      </p:sp>
      <p:sp>
        <p:nvSpPr>
          <p:cNvPr id="3" name="幻灯片编号占位符 2"/>
          <p:cNvSpPr>
            <a:spLocks noGrp="1"/>
          </p:cNvSpPr>
          <p:nvPr>
            <p:ph type="sldNum" sz="quarter" idx="12"/>
          </p:nvPr>
        </p:nvSpPr>
        <p:spPr/>
        <p:txBody>
          <a:bodyPr/>
          <a:lstStyle/>
          <a:p>
            <a:fld id="{BC74557A-2007-4312-9AC8-0BF944A3FB3E}" type="slidenum">
              <a:rPr lang="zh-CN" altLang="en-US" smtClean="0"/>
              <a:t>19</a:t>
            </a:fld>
            <a:endParaRPr lang="zh-CN" altLang="en-US"/>
          </a:p>
        </p:txBody>
      </p:sp>
    </p:spTree>
    <p:extLst>
      <p:ext uri="{BB962C8B-B14F-4D97-AF65-F5344CB8AC3E}">
        <p14:creationId xmlns:p14="http://schemas.microsoft.com/office/powerpoint/2010/main" val="466279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ABBBFC6-0854-4362-91C9-FCBD91BF072F}"/>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Outline</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xmlns="" id="{7234B96D-96B7-4A3C-9243-9E626C30E2EC}"/>
              </a:ext>
            </a:extLst>
          </p:cNvPr>
          <p:cNvSpPr>
            <a:spLocks noGrp="1"/>
          </p:cNvSpPr>
          <p:nvPr>
            <p:ph idx="1"/>
          </p:nvPr>
        </p:nvSpPr>
        <p:spPr/>
        <p:txBody>
          <a:bodyPr>
            <a:normAutofit/>
          </a:bodyPr>
          <a:lstStyle/>
          <a:p>
            <a:r>
              <a:rPr lang="en-US" altLang="zh-CN" dirty="0">
                <a:latin typeface="Times New Roman" panose="02020603050405020304" pitchFamily="18" charset="0"/>
                <a:cs typeface="Times New Roman" panose="02020603050405020304" pitchFamily="18" charset="0"/>
              </a:rPr>
              <a:t>Introduction</a:t>
            </a:r>
          </a:p>
          <a:p>
            <a:pPr marL="0" indent="0">
              <a:buNone/>
            </a:pP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Brief Review of the Experiment</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Result and Discussion</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Summary and Outlook</a:t>
            </a:r>
            <a:endParaRPr lang="zh-CN" altLang="en-US" dirty="0">
              <a:latin typeface="Times New Roman" panose="02020603050405020304" pitchFamily="18" charset="0"/>
              <a:cs typeface="Times New Roman" panose="02020603050405020304" pitchFamily="18" charset="0"/>
            </a:endParaRPr>
          </a:p>
        </p:txBody>
      </p:sp>
      <p:sp>
        <p:nvSpPr>
          <p:cNvPr id="5" name="灯片编号占位符 4">
            <a:extLst>
              <a:ext uri="{FF2B5EF4-FFF2-40B4-BE49-F238E27FC236}">
                <a16:creationId xmlns:a16="http://schemas.microsoft.com/office/drawing/2014/main" xmlns="" id="{AB1F75A8-A739-408B-A904-FBBE284F341C}"/>
              </a:ext>
            </a:extLst>
          </p:cNvPr>
          <p:cNvSpPr>
            <a:spLocks noGrp="1"/>
          </p:cNvSpPr>
          <p:nvPr>
            <p:ph type="sldNum" sz="quarter" idx="12"/>
          </p:nvPr>
        </p:nvSpPr>
        <p:spPr/>
        <p:txBody>
          <a:bodyPr/>
          <a:lstStyle/>
          <a:p>
            <a:fld id="{BC74557A-2007-4312-9AC8-0BF944A3FB3E}" type="slidenum">
              <a:rPr lang="zh-CN" altLang="en-US" smtClean="0"/>
              <a:t>2</a:t>
            </a:fld>
            <a:endParaRPr lang="zh-CN" altLang="en-US"/>
          </a:p>
        </p:txBody>
      </p:sp>
    </p:spTree>
    <p:extLst>
      <p:ext uri="{BB962C8B-B14F-4D97-AF65-F5344CB8AC3E}">
        <p14:creationId xmlns:p14="http://schemas.microsoft.com/office/powerpoint/2010/main" val="580409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latin typeface="Times New Roman" charset="0"/>
                <a:ea typeface="Times New Roman" charset="0"/>
                <a:cs typeface="Times New Roman" charset="0"/>
              </a:rPr>
              <a:t>Summary of the assignments</a:t>
            </a:r>
            <a:endParaRPr kumimoji="1" lang="zh-CN" altLang="en-US" dirty="0">
              <a:latin typeface="Times New Roman" charset="0"/>
              <a:ea typeface="Times New Roman" charset="0"/>
              <a:cs typeface="Times New Roman" charset="0"/>
            </a:endParaRP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6900" y="2047636"/>
            <a:ext cx="8458200" cy="3048000"/>
          </a:xfrm>
        </p:spPr>
      </p:pic>
      <p:sp>
        <p:nvSpPr>
          <p:cNvPr id="3" name="幻灯片编号占位符 2"/>
          <p:cNvSpPr>
            <a:spLocks noGrp="1"/>
          </p:cNvSpPr>
          <p:nvPr>
            <p:ph type="sldNum" sz="quarter" idx="12"/>
          </p:nvPr>
        </p:nvSpPr>
        <p:spPr/>
        <p:txBody>
          <a:bodyPr/>
          <a:lstStyle/>
          <a:p>
            <a:fld id="{BC74557A-2007-4312-9AC8-0BF944A3FB3E}" type="slidenum">
              <a:rPr lang="zh-CN" altLang="en-US" smtClean="0"/>
              <a:t>20</a:t>
            </a:fld>
            <a:endParaRPr lang="zh-CN" altLang="en-US"/>
          </a:p>
        </p:txBody>
      </p:sp>
    </p:spTree>
    <p:extLst>
      <p:ext uri="{BB962C8B-B14F-4D97-AF65-F5344CB8AC3E}">
        <p14:creationId xmlns:p14="http://schemas.microsoft.com/office/powerpoint/2010/main" val="1226679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charset="0"/>
                <a:ea typeface="Times New Roman" charset="0"/>
                <a:cs typeface="Times New Roman" charset="0"/>
              </a:rPr>
              <a:t>3.4 SFG </a:t>
            </a:r>
            <a:r>
              <a:rPr lang="en-US" altLang="zh-CN" sz="4000" dirty="0">
                <a:latin typeface="Times New Roman" charset="0"/>
                <a:ea typeface="Times New Roman" charset="0"/>
                <a:cs typeface="Times New Roman" charset="0"/>
              </a:rPr>
              <a:t>Measurement of </a:t>
            </a:r>
            <a:r>
              <a:rPr lang="en-US" altLang="zh-CN" sz="4000" dirty="0" err="1">
                <a:latin typeface="Times New Roman" charset="0"/>
                <a:ea typeface="Times New Roman" charset="0"/>
                <a:cs typeface="Times New Roman" charset="0"/>
              </a:rPr>
              <a:t>Methoxy</a:t>
            </a:r>
            <a:r>
              <a:rPr lang="en-US" altLang="zh-CN" sz="4000" dirty="0">
                <a:latin typeface="Times New Roman" charset="0"/>
                <a:ea typeface="Times New Roman" charset="0"/>
                <a:cs typeface="Times New Roman" charset="0"/>
              </a:rPr>
              <a:t> </a:t>
            </a:r>
            <a:r>
              <a:rPr lang="en-US" altLang="zh-CN" sz="4000" dirty="0" smtClean="0">
                <a:latin typeface="Times New Roman" charset="0"/>
                <a:ea typeface="Times New Roman" charset="0"/>
                <a:cs typeface="Times New Roman" charset="0"/>
              </a:rPr>
              <a:t>at </a:t>
            </a:r>
            <a:r>
              <a:rPr lang="en-US" altLang="zh-CN" sz="4000" dirty="0" err="1" smtClean="0">
                <a:latin typeface="Times New Roman" charset="0"/>
                <a:ea typeface="Times New Roman" charset="0"/>
                <a:cs typeface="Times New Roman" charset="0"/>
              </a:rPr>
              <a:t>O</a:t>
            </a:r>
            <a:r>
              <a:rPr lang="en-US" altLang="zh-CN" sz="4000" baseline="-25000" dirty="0" err="1" smtClean="0">
                <a:latin typeface="Times New Roman" charset="0"/>
                <a:ea typeface="Times New Roman" charset="0"/>
                <a:cs typeface="Times New Roman" charset="0"/>
              </a:rPr>
              <a:t>br</a:t>
            </a:r>
            <a:r>
              <a:rPr lang="en-US" altLang="zh-CN" sz="4000" dirty="0" smtClean="0">
                <a:latin typeface="Times New Roman" charset="0"/>
                <a:ea typeface="Times New Roman" charset="0"/>
                <a:cs typeface="Times New Roman" charset="0"/>
              </a:rPr>
              <a:t> </a:t>
            </a:r>
            <a:r>
              <a:rPr lang="en-US" altLang="zh-CN" sz="4000" dirty="0">
                <a:latin typeface="Times New Roman" charset="0"/>
                <a:ea typeface="Times New Roman" charset="0"/>
                <a:cs typeface="Times New Roman" charset="0"/>
              </a:rPr>
              <a:t>Sites</a:t>
            </a:r>
            <a:endParaRPr kumimoji="1" lang="zh-CN" altLang="en-US" sz="40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5243" y="1825625"/>
            <a:ext cx="6181514" cy="4351338"/>
          </a:xfrm>
        </p:spPr>
      </p:pic>
      <p:sp>
        <p:nvSpPr>
          <p:cNvPr id="6" name="文本框 5"/>
          <p:cNvSpPr txBox="1"/>
          <p:nvPr/>
        </p:nvSpPr>
        <p:spPr>
          <a:xfrm>
            <a:off x="1894901" y="6334699"/>
            <a:ext cx="9583136" cy="369332"/>
          </a:xfrm>
          <a:prstGeom prst="rect">
            <a:avLst/>
          </a:prstGeom>
          <a:noFill/>
        </p:spPr>
        <p:txBody>
          <a:bodyPr wrap="none" rtlCol="0">
            <a:spAutoFit/>
          </a:bodyPr>
          <a:lstStyle/>
          <a:p>
            <a:r>
              <a:rPr lang="en-US" altLang="zh-CN" dirty="0" smtClean="0">
                <a:latin typeface="Times New Roman" charset="0"/>
                <a:ea typeface="Times New Roman" charset="0"/>
                <a:cs typeface="Times New Roman" charset="0"/>
              </a:rPr>
              <a:t>Fig </a:t>
            </a:r>
            <a:r>
              <a:rPr lang="en-US" altLang="zh-CN" dirty="0" smtClean="0">
                <a:latin typeface="Times New Roman" charset="0"/>
                <a:ea typeface="Times New Roman" charset="0"/>
                <a:cs typeface="Times New Roman" charset="0"/>
              </a:rPr>
              <a:t>4. </a:t>
            </a:r>
            <a:r>
              <a:rPr lang="en-US" altLang="zh-CN" dirty="0" smtClean="0">
                <a:latin typeface="Times New Roman" charset="0"/>
                <a:ea typeface="Times New Roman" charset="0"/>
                <a:cs typeface="Times New Roman" charset="0"/>
              </a:rPr>
              <a:t>SFG </a:t>
            </a:r>
            <a:r>
              <a:rPr lang="en-US" altLang="zh-CN" dirty="0">
                <a:latin typeface="Times New Roman" charset="0"/>
                <a:ea typeface="Times New Roman" charset="0"/>
                <a:cs typeface="Times New Roman" charset="0"/>
              </a:rPr>
              <a:t>vibrational spectra with </a:t>
            </a:r>
            <a:r>
              <a:rPr lang="en-US" altLang="zh-CN" dirty="0" err="1">
                <a:latin typeface="Times New Roman" charset="0"/>
                <a:ea typeface="Times New Roman" charset="0"/>
                <a:cs typeface="Times New Roman" charset="0"/>
              </a:rPr>
              <a:t>ssp</a:t>
            </a:r>
            <a:r>
              <a:rPr lang="en-US" altLang="zh-CN" dirty="0">
                <a:latin typeface="Times New Roman" charset="0"/>
                <a:ea typeface="Times New Roman" charset="0"/>
                <a:cs typeface="Times New Roman" charset="0"/>
              </a:rPr>
              <a:t> and </a:t>
            </a:r>
            <a:r>
              <a:rPr lang="en-US" altLang="zh-CN" dirty="0" err="1">
                <a:latin typeface="Times New Roman" charset="0"/>
                <a:ea typeface="Times New Roman" charset="0"/>
                <a:cs typeface="Times New Roman" charset="0"/>
              </a:rPr>
              <a:t>ppp</a:t>
            </a:r>
            <a:r>
              <a:rPr lang="en-US" altLang="zh-CN" dirty="0">
                <a:latin typeface="Times New Roman" charset="0"/>
                <a:ea typeface="Times New Roman" charset="0"/>
                <a:cs typeface="Times New Roman" charset="0"/>
              </a:rPr>
              <a:t> polarization combinations of CH</a:t>
            </a:r>
            <a:r>
              <a:rPr lang="en-US" altLang="zh-CN" baseline="-25000" dirty="0">
                <a:latin typeface="Times New Roman" charset="0"/>
                <a:ea typeface="Times New Roman" charset="0"/>
                <a:cs typeface="Times New Roman" charset="0"/>
              </a:rPr>
              <a:t>3</a:t>
            </a:r>
            <a:r>
              <a:rPr lang="en-US" altLang="zh-CN" dirty="0">
                <a:latin typeface="Times New Roman" charset="0"/>
                <a:ea typeface="Times New Roman" charset="0"/>
                <a:cs typeface="Times New Roman" charset="0"/>
              </a:rPr>
              <a:t>O</a:t>
            </a:r>
            <a:r>
              <a:rPr lang="en-US" altLang="zh-CN" baseline="-25000" dirty="0">
                <a:latin typeface="Times New Roman" charset="0"/>
                <a:ea typeface="Times New Roman" charset="0"/>
                <a:cs typeface="Times New Roman" charset="0"/>
              </a:rPr>
              <a:t>br</a:t>
            </a:r>
            <a:r>
              <a:rPr lang="en-US" altLang="zh-CN" dirty="0">
                <a:latin typeface="Times New Roman" charset="0"/>
                <a:ea typeface="Times New Roman" charset="0"/>
                <a:cs typeface="Times New Roman" charset="0"/>
              </a:rPr>
              <a:t> </a:t>
            </a:r>
            <a:r>
              <a:rPr lang="en-US" altLang="zh-CN" dirty="0" smtClean="0">
                <a:latin typeface="Times New Roman" charset="0"/>
                <a:ea typeface="Times New Roman" charset="0"/>
                <a:cs typeface="Times New Roman" charset="0"/>
              </a:rPr>
              <a:t>on </a:t>
            </a:r>
            <a:r>
              <a:rPr lang="en-US" altLang="zh-CN" dirty="0">
                <a:latin typeface="Times New Roman" charset="0"/>
                <a:ea typeface="Times New Roman" charset="0"/>
                <a:cs typeface="Times New Roman" charset="0"/>
              </a:rPr>
              <a:t>TiO</a:t>
            </a:r>
            <a:r>
              <a:rPr lang="en-US" altLang="zh-CN" baseline="-25000" dirty="0">
                <a:latin typeface="Times New Roman" charset="0"/>
                <a:ea typeface="Times New Roman" charset="0"/>
                <a:cs typeface="Times New Roman" charset="0"/>
              </a:rPr>
              <a:t>2</a:t>
            </a:r>
            <a:r>
              <a:rPr lang="en-US" altLang="zh-CN" dirty="0">
                <a:latin typeface="Times New Roman" charset="0"/>
                <a:ea typeface="Times New Roman" charset="0"/>
                <a:cs typeface="Times New Roman" charset="0"/>
              </a:rPr>
              <a:t>(110). </a:t>
            </a:r>
          </a:p>
        </p:txBody>
      </p:sp>
      <p:sp>
        <p:nvSpPr>
          <p:cNvPr id="3" name="幻灯片编号占位符 2"/>
          <p:cNvSpPr>
            <a:spLocks noGrp="1"/>
          </p:cNvSpPr>
          <p:nvPr>
            <p:ph type="sldNum" sz="quarter" idx="12"/>
          </p:nvPr>
        </p:nvSpPr>
        <p:spPr/>
        <p:txBody>
          <a:bodyPr/>
          <a:lstStyle/>
          <a:p>
            <a:fld id="{BC74557A-2007-4312-9AC8-0BF944A3FB3E}" type="slidenum">
              <a:rPr lang="zh-CN" altLang="en-US" smtClean="0"/>
              <a:t>21</a:t>
            </a:fld>
            <a:endParaRPr lang="zh-CN" altLang="en-US"/>
          </a:p>
        </p:txBody>
      </p:sp>
    </p:spTree>
    <p:extLst>
      <p:ext uri="{BB962C8B-B14F-4D97-AF65-F5344CB8AC3E}">
        <p14:creationId xmlns:p14="http://schemas.microsoft.com/office/powerpoint/2010/main" val="655172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latin typeface="Times New Roman" charset="0"/>
                <a:ea typeface="Times New Roman" charset="0"/>
                <a:cs typeface="Times New Roman" charset="0"/>
              </a:rPr>
              <a:t>4.</a:t>
            </a:r>
            <a:r>
              <a:rPr kumimoji="1" lang="zh-CN" altLang="en-US" dirty="0">
                <a:latin typeface="Times New Roman" charset="0"/>
                <a:ea typeface="Times New Roman" charset="0"/>
                <a:cs typeface="Times New Roman" charset="0"/>
              </a:rPr>
              <a:t> </a:t>
            </a:r>
            <a:r>
              <a:rPr kumimoji="1" lang="en-US" altLang="zh-CN" dirty="0" smtClean="0">
                <a:latin typeface="Times New Roman" charset="0"/>
                <a:ea typeface="Times New Roman" charset="0"/>
                <a:cs typeface="Times New Roman" charset="0"/>
              </a:rPr>
              <a:t>Conclusion and outlook</a:t>
            </a:r>
            <a:endParaRPr kumimoji="1" lang="zh-CN" altLang="en-US" dirty="0">
              <a:latin typeface="Times New Roman" charset="0"/>
              <a:ea typeface="Times New Roman" charset="0"/>
              <a:cs typeface="Times New Roman" charset="0"/>
            </a:endParaRPr>
          </a:p>
        </p:txBody>
      </p:sp>
      <p:sp>
        <p:nvSpPr>
          <p:cNvPr id="3" name="内容占位符 2"/>
          <p:cNvSpPr>
            <a:spLocks noGrp="1"/>
          </p:cNvSpPr>
          <p:nvPr>
            <p:ph idx="1"/>
          </p:nvPr>
        </p:nvSpPr>
        <p:spPr/>
        <p:txBody>
          <a:bodyPr/>
          <a:lstStyle/>
          <a:p>
            <a:r>
              <a:rPr lang="en-US" altLang="zh-CN" dirty="0">
                <a:latin typeface="Times New Roman" charset="0"/>
                <a:ea typeface="Times New Roman" charset="0"/>
                <a:cs typeface="Times New Roman" charset="0"/>
              </a:rPr>
              <a:t> </a:t>
            </a:r>
            <a:r>
              <a:rPr lang="en-US" altLang="zh-CN" dirty="0" smtClean="0">
                <a:latin typeface="Times New Roman" charset="0"/>
                <a:ea typeface="Times New Roman" charset="0"/>
                <a:cs typeface="Times New Roman" charset="0"/>
              </a:rPr>
              <a:t>Overlapping </a:t>
            </a:r>
            <a:r>
              <a:rPr lang="en-US" altLang="zh-CN" dirty="0">
                <a:latin typeface="Times New Roman" charset="0"/>
                <a:ea typeface="Times New Roman" charset="0"/>
                <a:cs typeface="Times New Roman" charset="0"/>
              </a:rPr>
              <a:t>FR and </a:t>
            </a:r>
            <a:r>
              <a:rPr lang="en-US" altLang="zh-CN" dirty="0" err="1" smtClean="0">
                <a:latin typeface="Times New Roman" charset="0"/>
                <a:ea typeface="Times New Roman" charset="0"/>
                <a:cs typeface="Times New Roman" charset="0"/>
              </a:rPr>
              <a:t>ν</a:t>
            </a:r>
            <a:r>
              <a:rPr lang="en-US" altLang="zh-CN" baseline="-25000" dirty="0" err="1" smtClean="0">
                <a:latin typeface="Times New Roman" charset="0"/>
                <a:ea typeface="Times New Roman" charset="0"/>
                <a:cs typeface="Times New Roman" charset="0"/>
              </a:rPr>
              <a:t>as</a:t>
            </a:r>
            <a:r>
              <a:rPr lang="en-US" altLang="zh-CN" dirty="0" smtClean="0">
                <a:latin typeface="Times New Roman" charset="0"/>
                <a:ea typeface="Times New Roman" charset="0"/>
                <a:cs typeface="Times New Roman" charset="0"/>
              </a:rPr>
              <a:t> </a:t>
            </a:r>
            <a:r>
              <a:rPr lang="en-US" altLang="zh-CN" dirty="0">
                <a:latin typeface="Times New Roman" charset="0"/>
                <a:ea typeface="Times New Roman" charset="0"/>
                <a:cs typeface="Times New Roman" charset="0"/>
              </a:rPr>
              <a:t>modes have been </a:t>
            </a:r>
            <a:r>
              <a:rPr lang="en-US" altLang="zh-CN" dirty="0" smtClean="0">
                <a:latin typeface="Times New Roman" charset="0"/>
                <a:ea typeface="Times New Roman" charset="0"/>
                <a:cs typeface="Times New Roman" charset="0"/>
              </a:rPr>
              <a:t>resolved.</a:t>
            </a:r>
          </a:p>
          <a:p>
            <a:r>
              <a:rPr lang="en-US" altLang="zh-CN" dirty="0">
                <a:latin typeface="Times New Roman" charset="0"/>
                <a:ea typeface="Times New Roman" charset="0"/>
                <a:cs typeface="Times New Roman" charset="0"/>
              </a:rPr>
              <a:t> </a:t>
            </a:r>
            <a:r>
              <a:rPr lang="en-US" altLang="zh-CN" dirty="0" err="1">
                <a:latin typeface="Times New Roman" charset="0"/>
                <a:ea typeface="Times New Roman" charset="0"/>
                <a:cs typeface="Times New Roman" charset="0"/>
              </a:rPr>
              <a:t>ν</a:t>
            </a:r>
            <a:r>
              <a:rPr lang="en-US" altLang="zh-CN" baseline="-25000" dirty="0" err="1">
                <a:latin typeface="Times New Roman" charset="0"/>
                <a:ea typeface="Times New Roman" charset="0"/>
                <a:cs typeface="Times New Roman" charset="0"/>
              </a:rPr>
              <a:t>as</a:t>
            </a:r>
            <a:r>
              <a:rPr lang="en-US" altLang="zh-CN" dirty="0">
                <a:latin typeface="Times New Roman" charset="0"/>
                <a:ea typeface="Times New Roman" charset="0"/>
                <a:cs typeface="Times New Roman" charset="0"/>
              </a:rPr>
              <a:t> modes of both </a:t>
            </a:r>
            <a:r>
              <a:rPr lang="en-US" altLang="zh-CN" dirty="0" smtClean="0">
                <a:latin typeface="Times New Roman" charset="0"/>
                <a:ea typeface="Times New Roman" charset="0"/>
                <a:cs typeface="Times New Roman" charset="0"/>
              </a:rPr>
              <a:t>methanol and </a:t>
            </a:r>
            <a:r>
              <a:rPr lang="en-US" altLang="zh-CN" dirty="0" err="1">
                <a:latin typeface="Times New Roman" charset="0"/>
                <a:ea typeface="Times New Roman" charset="0"/>
                <a:cs typeface="Times New Roman" charset="0"/>
              </a:rPr>
              <a:t>methoxy</a:t>
            </a:r>
            <a:r>
              <a:rPr lang="en-US" altLang="zh-CN" dirty="0">
                <a:latin typeface="Times New Roman" charset="0"/>
                <a:ea typeface="Times New Roman" charset="0"/>
                <a:cs typeface="Times New Roman" charset="0"/>
              </a:rPr>
              <a:t> and </a:t>
            </a:r>
            <a:r>
              <a:rPr lang="en-US" altLang="zh-CN" dirty="0" smtClean="0">
                <a:latin typeface="Times New Roman" charset="0"/>
                <a:ea typeface="Times New Roman" charset="0"/>
                <a:cs typeface="Times New Roman" charset="0"/>
              </a:rPr>
              <a:t>the </a:t>
            </a:r>
            <a:r>
              <a:rPr lang="en-US" altLang="zh-CN" dirty="0" err="1">
                <a:latin typeface="Times New Roman" charset="0"/>
                <a:ea typeface="Times New Roman" charset="0"/>
                <a:cs typeface="Times New Roman" charset="0"/>
              </a:rPr>
              <a:t>ν</a:t>
            </a:r>
            <a:r>
              <a:rPr lang="en-US" altLang="zh-CN" baseline="-25000" dirty="0" err="1">
                <a:latin typeface="Times New Roman" charset="0"/>
                <a:ea typeface="Times New Roman" charset="0"/>
                <a:cs typeface="Times New Roman" charset="0"/>
              </a:rPr>
              <a:t>as</a:t>
            </a:r>
            <a:r>
              <a:rPr lang="en-US" altLang="zh-CN" dirty="0">
                <a:latin typeface="Times New Roman" charset="0"/>
                <a:ea typeface="Times New Roman" charset="0"/>
                <a:cs typeface="Times New Roman" charset="0"/>
              </a:rPr>
              <a:t> splitting of </a:t>
            </a:r>
            <a:r>
              <a:rPr lang="en-US" altLang="zh-CN" dirty="0" err="1">
                <a:latin typeface="Times New Roman" charset="0"/>
                <a:ea typeface="Times New Roman" charset="0"/>
                <a:cs typeface="Times New Roman" charset="0"/>
              </a:rPr>
              <a:t>methoxy</a:t>
            </a:r>
            <a:r>
              <a:rPr lang="en-US" altLang="zh-CN" dirty="0">
                <a:latin typeface="Times New Roman" charset="0"/>
                <a:ea typeface="Times New Roman" charset="0"/>
                <a:cs typeface="Times New Roman" charset="0"/>
              </a:rPr>
              <a:t> on Ti</a:t>
            </a:r>
            <a:r>
              <a:rPr lang="en-US" altLang="zh-CN" baseline="-25000" dirty="0">
                <a:latin typeface="Times New Roman" charset="0"/>
                <a:ea typeface="Times New Roman" charset="0"/>
                <a:cs typeface="Times New Roman" charset="0"/>
              </a:rPr>
              <a:t>5c</a:t>
            </a:r>
            <a:r>
              <a:rPr lang="en-US" altLang="zh-CN" dirty="0">
                <a:latin typeface="Times New Roman" charset="0"/>
                <a:ea typeface="Times New Roman" charset="0"/>
                <a:cs typeface="Times New Roman" charset="0"/>
              </a:rPr>
              <a:t> </a:t>
            </a:r>
            <a:r>
              <a:rPr lang="en-US" altLang="zh-CN" dirty="0" smtClean="0">
                <a:latin typeface="Times New Roman" charset="0"/>
                <a:ea typeface="Times New Roman" charset="0"/>
                <a:cs typeface="Times New Roman" charset="0"/>
              </a:rPr>
              <a:t>sites has been observed for the first time.</a:t>
            </a:r>
          </a:p>
          <a:p>
            <a:r>
              <a:rPr kumimoji="1" lang="en-US" altLang="zh-CN" dirty="0">
                <a:latin typeface="Times New Roman" charset="0"/>
                <a:ea typeface="Times New Roman" charset="0"/>
                <a:cs typeface="Times New Roman" charset="0"/>
              </a:rPr>
              <a:t> </a:t>
            </a:r>
            <a:r>
              <a:rPr kumimoji="1" lang="en-US" altLang="zh-CN" dirty="0" err="1" smtClean="0">
                <a:latin typeface="Times New Roman" charset="0"/>
                <a:ea typeface="Times New Roman" charset="0"/>
                <a:cs typeface="Times New Roman" charset="0"/>
              </a:rPr>
              <a:t>Methoxy</a:t>
            </a:r>
            <a:r>
              <a:rPr kumimoji="1" lang="en-US" altLang="zh-CN" dirty="0" smtClean="0">
                <a:latin typeface="Times New Roman" charset="0"/>
                <a:ea typeface="Times New Roman" charset="0"/>
                <a:cs typeface="Times New Roman" charset="0"/>
              </a:rPr>
              <a:t> on </a:t>
            </a:r>
            <a:r>
              <a:rPr kumimoji="1" lang="en-US" altLang="zh-CN" dirty="0" err="1" smtClean="0">
                <a:latin typeface="Times New Roman" charset="0"/>
                <a:ea typeface="Times New Roman" charset="0"/>
                <a:cs typeface="Times New Roman" charset="0"/>
              </a:rPr>
              <a:t>O</a:t>
            </a:r>
            <a:r>
              <a:rPr kumimoji="1" lang="en-US" altLang="zh-CN" baseline="-25000" dirty="0" err="1" smtClean="0">
                <a:latin typeface="Times New Roman" charset="0"/>
                <a:ea typeface="Times New Roman" charset="0"/>
                <a:cs typeface="Times New Roman" charset="0"/>
              </a:rPr>
              <a:t>br</a:t>
            </a:r>
            <a:r>
              <a:rPr kumimoji="1" lang="en-US" altLang="zh-CN" baseline="-25000" dirty="0" smtClean="0">
                <a:latin typeface="Times New Roman" charset="0"/>
                <a:ea typeface="Times New Roman" charset="0"/>
                <a:cs typeface="Times New Roman" charset="0"/>
              </a:rPr>
              <a:t> </a:t>
            </a:r>
            <a:r>
              <a:rPr kumimoji="1" lang="en-US" altLang="zh-CN" dirty="0" smtClean="0">
                <a:latin typeface="Times New Roman" charset="0"/>
                <a:ea typeface="Times New Roman" charset="0"/>
                <a:cs typeface="Times New Roman" charset="0"/>
              </a:rPr>
              <a:t>vacancy sites was identified and its three modes were all resolved.</a:t>
            </a:r>
            <a:endParaRPr kumimoji="1" lang="en-US" altLang="zh-CN" dirty="0">
              <a:latin typeface="Times New Roman" charset="0"/>
              <a:ea typeface="Times New Roman" charset="0"/>
              <a:cs typeface="Times New Roman" charset="0"/>
            </a:endParaRPr>
          </a:p>
          <a:p>
            <a:r>
              <a:rPr lang="en-US" altLang="zh-CN" dirty="0">
                <a:latin typeface="Times New Roman" charset="0"/>
                <a:ea typeface="Times New Roman" charset="0"/>
                <a:cs typeface="Times New Roman" charset="0"/>
              </a:rPr>
              <a:t>F</a:t>
            </a:r>
            <a:r>
              <a:rPr lang="en-US" altLang="zh-CN" dirty="0" smtClean="0">
                <a:latin typeface="Times New Roman" charset="0"/>
                <a:ea typeface="Times New Roman" charset="0"/>
                <a:cs typeface="Times New Roman" charset="0"/>
              </a:rPr>
              <a:t>urther </a:t>
            </a:r>
            <a:r>
              <a:rPr lang="en-US" altLang="zh-CN" dirty="0">
                <a:latin typeface="Times New Roman" charset="0"/>
                <a:ea typeface="Times New Roman" charset="0"/>
                <a:cs typeface="Times New Roman" charset="0"/>
              </a:rPr>
              <a:t>in </a:t>
            </a:r>
            <a:r>
              <a:rPr lang="en-US" altLang="zh-CN" dirty="0" smtClean="0">
                <a:latin typeface="Times New Roman" charset="0"/>
                <a:ea typeface="Times New Roman" charset="0"/>
                <a:cs typeface="Times New Roman" charset="0"/>
              </a:rPr>
              <a:t>situ </a:t>
            </a:r>
            <a:r>
              <a:rPr lang="en-US" altLang="zh-CN" dirty="0" err="1" smtClean="0">
                <a:latin typeface="Times New Roman" charset="0"/>
                <a:ea typeface="Times New Roman" charset="0"/>
                <a:cs typeface="Times New Roman" charset="0"/>
              </a:rPr>
              <a:t>photocatalytic</a:t>
            </a:r>
            <a:r>
              <a:rPr lang="en-US" altLang="zh-CN" dirty="0" smtClean="0">
                <a:latin typeface="Times New Roman" charset="0"/>
                <a:ea typeface="Times New Roman" charset="0"/>
                <a:cs typeface="Times New Roman" charset="0"/>
              </a:rPr>
              <a:t> </a:t>
            </a:r>
            <a:r>
              <a:rPr lang="en-US" altLang="zh-CN" dirty="0">
                <a:latin typeface="Times New Roman" charset="0"/>
                <a:ea typeface="Times New Roman" charset="0"/>
                <a:cs typeface="Times New Roman" charset="0"/>
              </a:rPr>
              <a:t>reaction studies of methanol and other </a:t>
            </a:r>
            <a:r>
              <a:rPr lang="en-US" altLang="zh-CN" dirty="0" smtClean="0">
                <a:latin typeface="Times New Roman" charset="0"/>
                <a:ea typeface="Times New Roman" charset="0"/>
                <a:cs typeface="Times New Roman" charset="0"/>
              </a:rPr>
              <a:t>alcohol </a:t>
            </a:r>
            <a:r>
              <a:rPr lang="en-US" altLang="zh-CN" dirty="0">
                <a:latin typeface="Times New Roman" charset="0"/>
                <a:ea typeface="Times New Roman" charset="0"/>
                <a:cs typeface="Times New Roman" charset="0"/>
              </a:rPr>
              <a:t> molecules on TiO</a:t>
            </a:r>
            <a:r>
              <a:rPr lang="en-US" altLang="zh-CN" baseline="-25000" dirty="0">
                <a:latin typeface="Times New Roman" charset="0"/>
                <a:ea typeface="Times New Roman" charset="0"/>
                <a:cs typeface="Times New Roman" charset="0"/>
              </a:rPr>
              <a:t>2</a:t>
            </a:r>
            <a:r>
              <a:rPr lang="en-US" altLang="zh-CN" dirty="0">
                <a:latin typeface="Times New Roman" charset="0"/>
                <a:ea typeface="Times New Roman" charset="0"/>
                <a:cs typeface="Times New Roman" charset="0"/>
              </a:rPr>
              <a:t> (110) at the molecular </a:t>
            </a:r>
            <a:r>
              <a:rPr lang="en-US" altLang="zh-CN" dirty="0" smtClean="0">
                <a:latin typeface="Times New Roman" charset="0"/>
                <a:ea typeface="Times New Roman" charset="0"/>
                <a:cs typeface="Times New Roman" charset="0"/>
              </a:rPr>
              <a:t>level.</a:t>
            </a:r>
          </a:p>
          <a:p>
            <a:r>
              <a:rPr lang="en-US" altLang="zh-CN" dirty="0" smtClean="0">
                <a:latin typeface="Times New Roman" charset="0"/>
                <a:ea typeface="Times New Roman" charset="0"/>
                <a:cs typeface="Times New Roman" charset="0"/>
              </a:rPr>
              <a:t>Demonstrate </a:t>
            </a:r>
            <a:r>
              <a:rPr lang="en-US" altLang="zh-CN" dirty="0">
                <a:latin typeface="Times New Roman" charset="0"/>
                <a:ea typeface="Times New Roman" charset="0"/>
                <a:cs typeface="Times New Roman" charset="0"/>
              </a:rPr>
              <a:t>the capabilities of the SFG-VS </a:t>
            </a:r>
            <a:r>
              <a:rPr lang="en-US" altLang="zh-CN" dirty="0" smtClean="0">
                <a:latin typeface="Times New Roman" charset="0"/>
                <a:ea typeface="Times New Roman" charset="0"/>
                <a:cs typeface="Times New Roman" charset="0"/>
              </a:rPr>
              <a:t>technique.</a:t>
            </a:r>
            <a:endParaRPr kumimoji="1" lang="zh-CN" altLang="en-US" dirty="0">
              <a:latin typeface="Times New Roman" charset="0"/>
              <a:ea typeface="Times New Roman" charset="0"/>
              <a:cs typeface="Times New Roman" charset="0"/>
            </a:endParaRPr>
          </a:p>
        </p:txBody>
      </p:sp>
      <p:sp>
        <p:nvSpPr>
          <p:cNvPr id="4" name="幻灯片编号占位符 3"/>
          <p:cNvSpPr>
            <a:spLocks noGrp="1"/>
          </p:cNvSpPr>
          <p:nvPr>
            <p:ph type="sldNum" sz="quarter" idx="12"/>
          </p:nvPr>
        </p:nvSpPr>
        <p:spPr/>
        <p:txBody>
          <a:bodyPr/>
          <a:lstStyle/>
          <a:p>
            <a:fld id="{BC74557A-2007-4312-9AC8-0BF944A3FB3E}" type="slidenum">
              <a:rPr lang="zh-CN" altLang="en-US" smtClean="0"/>
              <a:t>22</a:t>
            </a:fld>
            <a:endParaRPr lang="zh-CN" altLang="en-US"/>
          </a:p>
        </p:txBody>
      </p:sp>
    </p:spTree>
    <p:extLst>
      <p:ext uri="{BB962C8B-B14F-4D97-AF65-F5344CB8AC3E}">
        <p14:creationId xmlns:p14="http://schemas.microsoft.com/office/powerpoint/2010/main" val="1725400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BC74557A-2007-4312-9AC8-0BF944A3FB3E}" type="slidenum">
              <a:rPr lang="zh-CN" altLang="en-US" smtClean="0"/>
              <a:t>23</a:t>
            </a:fld>
            <a:endParaRPr lang="zh-CN" altLang="en-US" dirty="0"/>
          </a:p>
        </p:txBody>
      </p:sp>
      <p:sp>
        <p:nvSpPr>
          <p:cNvPr id="5" name="矩形 4"/>
          <p:cNvSpPr/>
          <p:nvPr/>
        </p:nvSpPr>
        <p:spPr>
          <a:xfrm>
            <a:off x="4552147" y="2999608"/>
            <a:ext cx="3087705" cy="923330"/>
          </a:xfrm>
          <a:prstGeom prst="rect">
            <a:avLst/>
          </a:prstGeom>
          <a:noFill/>
        </p:spPr>
        <p:txBody>
          <a:bodyPr wrap="none" lIns="91440" tIns="45720" rIns="91440" bIns="45720">
            <a:spAutoFit/>
          </a:bodyPr>
          <a:lstStyle/>
          <a:p>
            <a:pPr algn="ctr"/>
            <a:r>
              <a:rPr lang="en-US" altLang="zh-CN" sz="5400" b="1" cap="none" spc="0" dirty="0" smtClean="0">
                <a:ln w="22225">
                  <a:solidFill>
                    <a:schemeClr val="accent2"/>
                  </a:solidFill>
                  <a:prstDash val="solid"/>
                </a:ln>
                <a:solidFill>
                  <a:schemeClr val="accent2">
                    <a:lumMod val="40000"/>
                    <a:lumOff val="60000"/>
                  </a:schemeClr>
                </a:solidFill>
                <a:effectLst/>
                <a:latin typeface="Times New Roman" charset="0"/>
                <a:ea typeface="Times New Roman" charset="0"/>
                <a:cs typeface="Times New Roman" charset="0"/>
              </a:rPr>
              <a:t>Thanks</a:t>
            </a:r>
            <a:r>
              <a:rPr lang="zh-CN" altLang="en-US" sz="5400" b="1" cap="none" spc="0" dirty="0" smtClean="0">
                <a:ln w="22225">
                  <a:solidFill>
                    <a:schemeClr val="accent2"/>
                  </a:solidFill>
                  <a:prstDash val="solid"/>
                </a:ln>
                <a:solidFill>
                  <a:schemeClr val="accent2">
                    <a:lumMod val="40000"/>
                    <a:lumOff val="60000"/>
                  </a:schemeClr>
                </a:solidFill>
                <a:effectLst/>
                <a:latin typeface="Times New Roman" charset="0"/>
                <a:ea typeface="Times New Roman" charset="0"/>
                <a:cs typeface="Times New Roman" charset="0"/>
              </a:rPr>
              <a:t>！</a:t>
            </a:r>
            <a:endParaRPr lang="zh-CN" altLang="en-US" sz="5400" b="1" cap="none" spc="0" dirty="0">
              <a:ln w="22225">
                <a:solidFill>
                  <a:schemeClr val="accent2"/>
                </a:solidFill>
                <a:prstDash val="solid"/>
              </a:ln>
              <a:solidFill>
                <a:schemeClr val="accent2">
                  <a:lumMod val="40000"/>
                  <a:lumOff val="60000"/>
                </a:schemeClr>
              </a:solidFill>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1076167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72C0293-5E41-4014-8B44-91A8A2819579}"/>
              </a:ext>
            </a:extLst>
          </p:cNvPr>
          <p:cNvSpPr>
            <a:spLocks noGrp="1"/>
          </p:cNvSpPr>
          <p:nvPr>
            <p:ph type="title"/>
          </p:nvPr>
        </p:nvSpPr>
        <p:spPr>
          <a:xfrm>
            <a:off x="838200" y="365125"/>
            <a:ext cx="10515600" cy="755015"/>
          </a:xfrm>
        </p:spPr>
        <p:txBody>
          <a:bodyPr/>
          <a:lstStyle/>
          <a:p>
            <a:r>
              <a:rPr lang="en-US" altLang="zh-CN" dirty="0" smtClean="0">
                <a:latin typeface="Times New Roman" panose="02020603050405020304" pitchFamily="18" charset="0"/>
              </a:rPr>
              <a:t>1.</a:t>
            </a:r>
            <a:r>
              <a:rPr lang="zh-CN" altLang="en-US" dirty="0" smtClean="0">
                <a:latin typeface="Times New Roman" panose="02020603050405020304" pitchFamily="18" charset="0"/>
              </a:rPr>
              <a:t> </a:t>
            </a:r>
            <a:r>
              <a:rPr lang="en-US" altLang="zh-CN" dirty="0" smtClean="0">
                <a:latin typeface="Times New Roman" panose="02020603050405020304" pitchFamily="18" charset="0"/>
              </a:rPr>
              <a:t>Introduction</a:t>
            </a:r>
            <a:endParaRPr lang="zh-CN" alt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xmlns="" id="{33C7A5F9-79E4-4F97-A917-981328BD6CC8}"/>
                  </a:ext>
                </a:extLst>
              </p:cNvPr>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Titanium dioxide has been one of the most extensively studied materials since the photocatalytic water splitting on </a:t>
                </a:r>
                <a14:m>
                  <m:oMath xmlns:m="http://schemas.openxmlformats.org/officeDocument/2006/math">
                    <m:r>
                      <a:rPr lang="en-US" altLang="zh-CN" i="1" dirty="0" smtClean="0">
                        <a:latin typeface="Cambria Math" panose="02040503050406030204" pitchFamily="18" charset="0"/>
                      </a:rPr>
                      <m:t>𝑇𝑖</m:t>
                    </m:r>
                    <m:sSub>
                      <m:sSubPr>
                        <m:ctrlPr>
                          <a:rPr lang="en-US" altLang="zh-CN" i="1" dirty="0" smtClean="0">
                            <a:latin typeface="Cambria Math" charset="0"/>
                          </a:rPr>
                        </m:ctrlPr>
                      </m:sSubPr>
                      <m:e>
                        <m:r>
                          <a:rPr lang="en-US" altLang="zh-CN" b="0" i="1" dirty="0" smtClean="0">
                            <a:latin typeface="Cambria Math" panose="02040503050406030204" pitchFamily="18" charset="0"/>
                          </a:rPr>
                          <m:t>𝑂</m:t>
                        </m:r>
                      </m:e>
                      <m:sub>
                        <m:r>
                          <a:rPr lang="en-US" altLang="zh-CN" b="0" i="1" dirty="0" smtClean="0">
                            <a:latin typeface="Cambria Math" panose="02040503050406030204" pitchFamily="18" charset="0"/>
                          </a:rPr>
                          <m:t>2</m:t>
                        </m:r>
                      </m:sub>
                    </m:sSub>
                  </m:oMath>
                </a14:m>
                <a:r>
                  <a:rPr lang="en-US" altLang="zh-CN" dirty="0">
                    <a:latin typeface="Times New Roman" panose="02020603050405020304" pitchFamily="18" charset="0"/>
                    <a:cs typeface="Times New Roman" panose="02020603050405020304" pitchFamily="18" charset="0"/>
                  </a:rPr>
                  <a:t>.</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Why surface chemistry of methanol on </a:t>
                </a:r>
                <a14:m>
                  <m:oMath xmlns:m="http://schemas.openxmlformats.org/officeDocument/2006/math">
                    <m:r>
                      <a:rPr lang="en-US" altLang="zh-CN" i="1" dirty="0" smtClean="0">
                        <a:latin typeface="Cambria Math" panose="02040503050406030204" pitchFamily="18" charset="0"/>
                      </a:rPr>
                      <m:t>𝑇𝑖</m:t>
                    </m:r>
                    <m:sSub>
                      <m:sSubPr>
                        <m:ctrlPr>
                          <a:rPr lang="en-US" altLang="zh-CN" i="1" dirty="0" smtClean="0">
                            <a:latin typeface="Cambria Math" charset="0"/>
                          </a:rPr>
                        </m:ctrlPr>
                      </m:sSubPr>
                      <m:e>
                        <m:r>
                          <a:rPr lang="en-US" altLang="zh-CN" b="0" i="1" dirty="0" smtClean="0">
                            <a:latin typeface="Cambria Math" panose="02040503050406030204" pitchFamily="18" charset="0"/>
                          </a:rPr>
                          <m:t>𝑂</m:t>
                        </m:r>
                      </m:e>
                      <m:sub>
                        <m:r>
                          <a:rPr lang="en-US" altLang="zh-CN" b="0" i="1" dirty="0" smtClean="0">
                            <a:latin typeface="Cambria Math" panose="02040503050406030204" pitchFamily="18" charset="0"/>
                          </a:rPr>
                          <m:t>2</m:t>
                        </m:r>
                      </m:sub>
                    </m:sSub>
                  </m:oMath>
                </a14:m>
                <a:r>
                  <a:rPr lang="en-US" altLang="zh-CN" dirty="0">
                    <a:latin typeface="Times New Roman" panose="02020603050405020304" pitchFamily="18" charset="0"/>
                    <a:cs typeface="Times New Roman" panose="02020603050405020304" pitchFamily="18" charset="0"/>
                  </a:rPr>
                  <a:t> is important?</a:t>
                </a: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Sum frequency generation vibrational spectroscopy</a:t>
                </a:r>
              </a:p>
              <a:p>
                <a:endParaRPr lang="en-US" altLang="zh-CN" dirty="0">
                  <a:latin typeface="Times New Roman" panose="02020603050405020304" pitchFamily="18" charset="0"/>
                  <a:cs typeface="Times New Roman" panose="02020603050405020304" pitchFamily="18" charset="0"/>
                </a:endParaRPr>
              </a:p>
              <a:p>
                <a:endParaRPr lang="zh-CN" altLang="en-US" dirty="0"/>
              </a:p>
            </p:txBody>
          </p:sp>
        </mc:Choice>
        <mc:Fallback xmlns="">
          <p:sp>
            <p:nvSpPr>
              <p:cNvPr id="3" name="内容占位符 2">
                <a:extLst>
                  <a:ext uri="{FF2B5EF4-FFF2-40B4-BE49-F238E27FC236}">
                    <a16:creationId xmlns:a16="http://schemas.microsoft.com/office/drawing/2014/main" id="{33C7A5F9-79E4-4F97-A917-981328BD6CC8}"/>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zh-CN" altLang="en-US">
                    <a:noFill/>
                  </a:rPr>
                  <a:t> </a:t>
                </a:r>
              </a:p>
            </p:txBody>
          </p:sp>
        </mc:Fallback>
      </mc:AlternateContent>
      <p:sp>
        <p:nvSpPr>
          <p:cNvPr id="5" name="灯片编号占位符 4">
            <a:extLst>
              <a:ext uri="{FF2B5EF4-FFF2-40B4-BE49-F238E27FC236}">
                <a16:creationId xmlns:a16="http://schemas.microsoft.com/office/drawing/2014/main" xmlns="" id="{DFBAAF3A-74B2-463D-9B48-CDF52AB5B474}"/>
              </a:ext>
            </a:extLst>
          </p:cNvPr>
          <p:cNvSpPr>
            <a:spLocks noGrp="1"/>
          </p:cNvSpPr>
          <p:nvPr>
            <p:ph type="sldNum" sz="quarter" idx="12"/>
          </p:nvPr>
        </p:nvSpPr>
        <p:spPr/>
        <p:txBody>
          <a:bodyPr/>
          <a:lstStyle/>
          <a:p>
            <a:fld id="{BC74557A-2007-4312-9AC8-0BF944A3FB3E}" type="slidenum">
              <a:rPr lang="zh-CN" altLang="en-US" smtClean="0"/>
              <a:t>3</a:t>
            </a:fld>
            <a:endParaRPr lang="zh-CN" altLang="en-US"/>
          </a:p>
        </p:txBody>
      </p:sp>
    </p:spTree>
    <p:extLst>
      <p:ext uri="{BB962C8B-B14F-4D97-AF65-F5344CB8AC3E}">
        <p14:creationId xmlns:p14="http://schemas.microsoft.com/office/powerpoint/2010/main" val="1308023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0F969E9-BE0D-4B55-A7EE-48F0E3734027}"/>
              </a:ext>
            </a:extLst>
          </p:cNvPr>
          <p:cNvSpPr>
            <a:spLocks noGrp="1"/>
          </p:cNvSpPr>
          <p:nvPr>
            <p:ph type="title"/>
          </p:nvPr>
        </p:nvSpPr>
        <p:spPr>
          <a:xfrm>
            <a:off x="838200" y="365126"/>
            <a:ext cx="10515600" cy="932976"/>
          </a:xfrm>
        </p:spPr>
        <p:txBody>
          <a:bodyPr/>
          <a:lstStyle/>
          <a:p>
            <a:r>
              <a:rPr lang="en-US" altLang="zh-CN" dirty="0">
                <a:latin typeface="Times New Roman" panose="02020603050405020304" pitchFamily="18" charset="0"/>
                <a:cs typeface="Times New Roman" panose="02020603050405020304" pitchFamily="18" charset="0"/>
              </a:rPr>
              <a:t>SFG</a:t>
            </a:r>
            <a:endParaRPr lang="zh-CN" altLang="en-US" dirty="0">
              <a:latin typeface="Times New Roman" panose="02020603050405020304" pitchFamily="18" charset="0"/>
              <a:cs typeface="Times New Roman" panose="02020603050405020304" pitchFamily="18" charset="0"/>
            </a:endParaRPr>
          </a:p>
        </p:txBody>
      </p:sp>
      <p:pic>
        <p:nvPicPr>
          <p:cNvPr id="5" name="内容占位符 4">
            <a:extLst>
              <a:ext uri="{FF2B5EF4-FFF2-40B4-BE49-F238E27FC236}">
                <a16:creationId xmlns:a16="http://schemas.microsoft.com/office/drawing/2014/main" xmlns="" id="{3884C510-1765-4787-B906-675A79B28660}"/>
              </a:ext>
            </a:extLst>
          </p:cNvPr>
          <p:cNvPicPr>
            <a:picLocks noGrp="1" noChangeAspect="1"/>
          </p:cNvPicPr>
          <p:nvPr>
            <p:ph idx="1"/>
          </p:nvPr>
        </p:nvPicPr>
        <p:blipFill>
          <a:blip r:embed="rId3"/>
          <a:stretch>
            <a:fillRect/>
          </a:stretch>
        </p:blipFill>
        <p:spPr>
          <a:xfrm>
            <a:off x="1080135" y="1988670"/>
            <a:ext cx="2305050" cy="523875"/>
          </a:xfrm>
          <a:prstGeom prst="rect">
            <a:avLst/>
          </a:prstGeom>
        </p:spPr>
      </p:pic>
      <p:sp>
        <p:nvSpPr>
          <p:cNvPr id="4" name="灯片编号占位符 3">
            <a:extLst>
              <a:ext uri="{FF2B5EF4-FFF2-40B4-BE49-F238E27FC236}">
                <a16:creationId xmlns:a16="http://schemas.microsoft.com/office/drawing/2014/main" xmlns="" id="{E2C99F4F-9E50-4D8F-BD7B-82AA23683475}"/>
              </a:ext>
            </a:extLst>
          </p:cNvPr>
          <p:cNvSpPr>
            <a:spLocks noGrp="1"/>
          </p:cNvSpPr>
          <p:nvPr>
            <p:ph type="sldNum" sz="quarter" idx="12"/>
          </p:nvPr>
        </p:nvSpPr>
        <p:spPr/>
        <p:txBody>
          <a:bodyPr/>
          <a:lstStyle/>
          <a:p>
            <a:fld id="{BC74557A-2007-4312-9AC8-0BF944A3FB3E}" type="slidenum">
              <a:rPr lang="zh-CN" altLang="en-US" smtClean="0"/>
              <a:t>4</a:t>
            </a:fld>
            <a:endParaRPr lang="zh-CN" altLang="en-US"/>
          </a:p>
        </p:txBody>
      </p:sp>
      <p:pic>
        <p:nvPicPr>
          <p:cNvPr id="6" name="图片 5">
            <a:extLst>
              <a:ext uri="{FF2B5EF4-FFF2-40B4-BE49-F238E27FC236}">
                <a16:creationId xmlns:a16="http://schemas.microsoft.com/office/drawing/2014/main" xmlns="" id="{DBD58C25-CC5A-401F-B671-8A0A6F0A6287}"/>
              </a:ext>
            </a:extLst>
          </p:cNvPr>
          <p:cNvPicPr>
            <a:picLocks noChangeAspect="1"/>
          </p:cNvPicPr>
          <p:nvPr/>
        </p:nvPicPr>
        <p:blipFill>
          <a:blip r:embed="rId4"/>
          <a:stretch>
            <a:fillRect/>
          </a:stretch>
        </p:blipFill>
        <p:spPr>
          <a:xfrm>
            <a:off x="1237046" y="2578085"/>
            <a:ext cx="3629025" cy="352425"/>
          </a:xfrm>
          <a:prstGeom prst="rect">
            <a:avLst/>
          </a:prstGeom>
        </p:spPr>
      </p:pic>
      <p:sp>
        <p:nvSpPr>
          <p:cNvPr id="7" name="文本框 6">
            <a:extLst>
              <a:ext uri="{FF2B5EF4-FFF2-40B4-BE49-F238E27FC236}">
                <a16:creationId xmlns:a16="http://schemas.microsoft.com/office/drawing/2014/main" xmlns="" id="{C2AFB4E1-8D0F-447E-9F8E-94A1FFEEF7EB}"/>
              </a:ext>
            </a:extLst>
          </p:cNvPr>
          <p:cNvSpPr txBox="1"/>
          <p:nvPr/>
        </p:nvSpPr>
        <p:spPr>
          <a:xfrm>
            <a:off x="838200" y="1298102"/>
            <a:ext cx="9597390" cy="523220"/>
          </a:xfrm>
          <a:prstGeom prst="rect">
            <a:avLst/>
          </a:prstGeom>
          <a:noFill/>
        </p:spPr>
        <p:txBody>
          <a:bodyPr wrap="square" rtlCol="0">
            <a:spAutoFit/>
          </a:bodyPr>
          <a:lstStyle/>
          <a:p>
            <a:pPr marL="285750" indent="-28575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a second-order nonlinearity polarization vector</a:t>
            </a:r>
            <a:endParaRPr lang="zh-CN" altLang="en-US" sz="2800" dirty="0">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xmlns="" id="{79069FF7-0B05-438D-9766-6A8C89FCD670}"/>
              </a:ext>
            </a:extLst>
          </p:cNvPr>
          <p:cNvPicPr>
            <a:picLocks noChangeAspect="1"/>
          </p:cNvPicPr>
          <p:nvPr/>
        </p:nvPicPr>
        <p:blipFill>
          <a:blip r:embed="rId5"/>
          <a:stretch>
            <a:fillRect/>
          </a:stretch>
        </p:blipFill>
        <p:spPr>
          <a:xfrm>
            <a:off x="1080135" y="3200412"/>
            <a:ext cx="6457950" cy="1924050"/>
          </a:xfrm>
          <a:prstGeom prst="rect">
            <a:avLst/>
          </a:prstGeom>
        </p:spPr>
      </p:pic>
      <p:pic>
        <p:nvPicPr>
          <p:cNvPr id="10" name="图片 9">
            <a:extLst>
              <a:ext uri="{FF2B5EF4-FFF2-40B4-BE49-F238E27FC236}">
                <a16:creationId xmlns:a16="http://schemas.microsoft.com/office/drawing/2014/main" xmlns="" id="{6E21BBEE-C847-443B-B9EF-36F6CC3BEA1E}"/>
              </a:ext>
            </a:extLst>
          </p:cNvPr>
          <p:cNvPicPr>
            <a:picLocks noChangeAspect="1"/>
          </p:cNvPicPr>
          <p:nvPr/>
        </p:nvPicPr>
        <p:blipFill>
          <a:blip r:embed="rId6"/>
          <a:stretch>
            <a:fillRect/>
          </a:stretch>
        </p:blipFill>
        <p:spPr>
          <a:xfrm>
            <a:off x="5249930" y="2503219"/>
            <a:ext cx="4181475" cy="619125"/>
          </a:xfrm>
          <a:prstGeom prst="rect">
            <a:avLst/>
          </a:prstGeom>
        </p:spPr>
      </p:pic>
      <p:sp>
        <p:nvSpPr>
          <p:cNvPr id="11" name="文本框 10">
            <a:extLst>
              <a:ext uri="{FF2B5EF4-FFF2-40B4-BE49-F238E27FC236}">
                <a16:creationId xmlns:a16="http://schemas.microsoft.com/office/drawing/2014/main" xmlns="" id="{284045C6-9A4C-463D-A60D-8F299CC1EA60}"/>
              </a:ext>
            </a:extLst>
          </p:cNvPr>
          <p:cNvSpPr txBox="1"/>
          <p:nvPr/>
        </p:nvSpPr>
        <p:spPr>
          <a:xfrm>
            <a:off x="838200" y="5281987"/>
            <a:ext cx="11024235" cy="954107"/>
          </a:xfrm>
          <a:prstGeom prst="rect">
            <a:avLst/>
          </a:prstGeom>
          <a:noFill/>
        </p:spPr>
        <p:txBody>
          <a:bodyPr wrap="square" rtlCol="0">
            <a:spAutoFit/>
          </a:bodyPr>
          <a:lstStyle/>
          <a:p>
            <a:pPr marL="285750" indent="-28575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second-harmonic generation, </a:t>
            </a:r>
            <a:r>
              <a:rPr lang="en-US" altLang="zh-CN" sz="2800" u="sng" dirty="0">
                <a:latin typeface="Times New Roman" panose="02020603050405020304" pitchFamily="18" charset="0"/>
                <a:cs typeface="Times New Roman" panose="02020603050405020304" pitchFamily="18" charset="0"/>
              </a:rPr>
              <a:t>sum-frequency generation</a:t>
            </a:r>
            <a:r>
              <a:rPr lang="en-US" altLang="zh-CN" sz="2800" dirty="0">
                <a:latin typeface="Times New Roman" panose="02020603050405020304" pitchFamily="18" charset="0"/>
                <a:cs typeface="Times New Roman" panose="02020603050405020304" pitchFamily="18" charset="0"/>
              </a:rPr>
              <a:t>, difference-frequency generation and optical rectification</a:t>
            </a:r>
            <a:endParaRPr lang="zh-CN" altLang="en-US" sz="28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6740866" y="5124462"/>
            <a:ext cx="5682882"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R. W. Boyd, Nonlinear Optics, third (Academic Press, New York, 2008).</a:t>
            </a:r>
            <a:endParaRPr lang="zh-CN" altLang="en-US" sz="1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4963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BC74557A-2007-4312-9AC8-0BF944A3FB3E}" type="slidenum">
              <a:rPr lang="zh-CN" altLang="en-US" smtClean="0"/>
              <a:t>5</a:t>
            </a:fld>
            <a:endParaRPr lang="zh-CN" altLang="en-US"/>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59" y="1917189"/>
            <a:ext cx="10229888" cy="3153575"/>
          </a:xfrm>
          <a:prstGeom prst="rect">
            <a:avLst/>
          </a:prstGeom>
        </p:spPr>
      </p:pic>
      <p:sp>
        <p:nvSpPr>
          <p:cNvPr id="5" name="文本框 4"/>
          <p:cNvSpPr txBox="1"/>
          <p:nvPr/>
        </p:nvSpPr>
        <p:spPr>
          <a:xfrm>
            <a:off x="717917" y="241825"/>
            <a:ext cx="4413303" cy="584775"/>
          </a:xfrm>
          <a:prstGeom prst="rect">
            <a:avLst/>
          </a:prstGeom>
          <a:noFill/>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SFG   progress</a:t>
            </a:r>
            <a:endParaRPr lang="zh-CN" altLang="en-US" sz="3200" dirty="0" smtClean="0">
              <a:latin typeface="Times New Roman" panose="02020603050405020304" pitchFamily="18" charset="0"/>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530552967"/>
              </p:ext>
            </p:extLst>
          </p:nvPr>
        </p:nvGraphicFramePr>
        <p:xfrm>
          <a:off x="2529224" y="5305031"/>
          <a:ext cx="6370201" cy="856322"/>
        </p:xfrm>
        <a:graphic>
          <a:graphicData uri="http://schemas.openxmlformats.org/presentationml/2006/ole">
            <mc:AlternateContent xmlns:mc="http://schemas.openxmlformats.org/markup-compatibility/2006">
              <mc:Choice xmlns:v="urn:schemas-microsoft-com:vml" Requires="v">
                <p:oleObj spid="_x0000_s3085" name="Equation" r:id="rId4" imgW="3873240" imgH="520560" progId="Equation.DSMT4">
                  <p:embed/>
                </p:oleObj>
              </mc:Choice>
              <mc:Fallback>
                <p:oleObj name="Equation" r:id="rId4" imgW="3873240" imgH="520560" progId="Equation.DSMT4">
                  <p:embed/>
                  <p:pic>
                    <p:nvPicPr>
                      <p:cNvPr id="0" name=""/>
                      <p:cNvPicPr/>
                      <p:nvPr/>
                    </p:nvPicPr>
                    <p:blipFill>
                      <a:blip r:embed="rId5"/>
                      <a:stretch>
                        <a:fillRect/>
                      </a:stretch>
                    </p:blipFill>
                    <p:spPr>
                      <a:xfrm>
                        <a:off x="2529224" y="5305031"/>
                        <a:ext cx="6370201" cy="856322"/>
                      </a:xfrm>
                      <a:prstGeom prst="rect">
                        <a:avLst/>
                      </a:prstGeom>
                    </p:spPr>
                  </p:pic>
                </p:oleObj>
              </mc:Fallback>
            </mc:AlternateContent>
          </a:graphicData>
        </a:graphic>
      </p:graphicFrame>
    </p:spTree>
    <p:extLst>
      <p:ext uri="{BB962C8B-B14F-4D97-AF65-F5344CB8AC3E}">
        <p14:creationId xmlns:p14="http://schemas.microsoft.com/office/powerpoint/2010/main" val="3664639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78282EC-A62D-4C8C-B187-24D1FC045842}"/>
              </a:ext>
            </a:extLst>
          </p:cNvPr>
          <p:cNvSpPr>
            <a:spLocks noGrp="1"/>
          </p:cNvSpPr>
          <p:nvPr>
            <p:ph type="title"/>
          </p:nvPr>
        </p:nvSpPr>
        <p:spPr>
          <a:xfrm>
            <a:off x="838200" y="365125"/>
            <a:ext cx="10515600" cy="869315"/>
          </a:xfrm>
        </p:spPr>
        <p:txBody>
          <a:bodyPr/>
          <a:lstStyle/>
          <a:p>
            <a:r>
              <a:rPr lang="en-US" altLang="zh-CN" dirty="0">
                <a:latin typeface="Times New Roman" panose="02020603050405020304" pitchFamily="18" charset="0"/>
                <a:cs typeface="Times New Roman" panose="02020603050405020304" pitchFamily="18" charset="0"/>
              </a:rPr>
              <a:t>SFG</a:t>
            </a:r>
            <a:endParaRPr lang="zh-CN" altLang="en-US"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xmlns="" id="{42A8E3D3-C5D7-494B-9C41-8E77B3A45163}"/>
              </a:ext>
            </a:extLst>
          </p:cNvPr>
          <p:cNvSpPr>
            <a:spLocks noGrp="1"/>
          </p:cNvSpPr>
          <p:nvPr>
            <p:ph type="sldNum" sz="quarter" idx="12"/>
          </p:nvPr>
        </p:nvSpPr>
        <p:spPr/>
        <p:txBody>
          <a:bodyPr/>
          <a:lstStyle/>
          <a:p>
            <a:fld id="{BC74557A-2007-4312-9AC8-0BF944A3FB3E}" type="slidenum">
              <a:rPr lang="zh-CN" altLang="en-US" smtClean="0"/>
              <a:t>6</a:t>
            </a:fld>
            <a:endParaRPr lang="zh-CN" altLang="en-US"/>
          </a:p>
        </p:txBody>
      </p:sp>
      <p:pic>
        <p:nvPicPr>
          <p:cNvPr id="17" name="图片 16">
            <a:extLst>
              <a:ext uri="{FF2B5EF4-FFF2-40B4-BE49-F238E27FC236}">
                <a16:creationId xmlns:a16="http://schemas.microsoft.com/office/drawing/2014/main" xmlns="" id="{847C3D74-5C1C-4287-ACDD-285EB90C1FB8}"/>
              </a:ext>
            </a:extLst>
          </p:cNvPr>
          <p:cNvPicPr>
            <a:picLocks noChangeAspect="1"/>
          </p:cNvPicPr>
          <p:nvPr/>
        </p:nvPicPr>
        <p:blipFill>
          <a:blip r:embed="rId4"/>
          <a:stretch>
            <a:fillRect/>
          </a:stretch>
        </p:blipFill>
        <p:spPr>
          <a:xfrm>
            <a:off x="757056" y="1527301"/>
            <a:ext cx="4554689" cy="1977035"/>
          </a:xfrm>
          <a:prstGeom prst="rect">
            <a:avLst/>
          </a:prstGeom>
        </p:spPr>
      </p:pic>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xmlns="" id="{4D0A028C-5DD4-4421-A4EC-68068441F4FD}"/>
                  </a:ext>
                </a:extLst>
              </p:cNvPr>
              <p:cNvSpPr txBox="1"/>
              <p:nvPr/>
            </p:nvSpPr>
            <p:spPr>
              <a:xfrm>
                <a:off x="327306" y="4014580"/>
                <a:ext cx="6022949" cy="400110"/>
              </a:xfrm>
              <a:prstGeom prst="rect">
                <a:avLst/>
              </a:prstGeom>
              <a:noFill/>
            </p:spPr>
            <p:txBody>
              <a:bodyPr wrap="square" rtlCol="0">
                <a:spAutoFit/>
              </a:bodyPr>
              <a:lstStyle/>
              <a:p>
                <a14:m>
                  <m:oMath xmlns:m="http://schemas.openxmlformats.org/officeDocument/2006/math">
                    <m:r>
                      <a:rPr lang="zh-CN" altLang="en-US" sz="2000" i="1" smtClean="0">
                        <a:latin typeface="Cambria Math" panose="02040503050406030204" pitchFamily="18" charset="0"/>
                      </a:rPr>
                      <m:t>𝛽</m:t>
                    </m:r>
                  </m:oMath>
                </a14:m>
                <a:r>
                  <a:rPr lang="en-US" altLang="zh-CN" sz="2000" dirty="0">
                    <a:latin typeface="Times New Roman" panose="02020603050405020304" pitchFamily="18" charset="0"/>
                    <a:cs typeface="Times New Roman" panose="02020603050405020304" pitchFamily="18" charset="0"/>
                  </a:rPr>
                  <a:t> is the second-order molecular </a:t>
                </a:r>
                <a:r>
                  <a:rPr lang="en-US" altLang="zh-CN" sz="2000" dirty="0" err="1" smtClean="0">
                    <a:latin typeface="Times New Roman" panose="02020603050405020304" pitchFamily="18" charset="0"/>
                    <a:cs typeface="Times New Roman" panose="02020603050405020304" pitchFamily="18" charset="0"/>
                  </a:rPr>
                  <a:t>hyperpolarizability</a:t>
                </a:r>
                <a:r>
                  <a:rPr lang="en-US" altLang="zh-CN"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18" name="文本框 17">
                <a:extLst>
                  <a:ext uri="{FF2B5EF4-FFF2-40B4-BE49-F238E27FC236}">
                    <a16:creationId xmlns:a16="http://schemas.microsoft.com/office/drawing/2014/main" id="{4D0A028C-5DD4-4421-A4EC-68068441F4FD}"/>
                  </a:ext>
                </a:extLst>
              </p:cNvPr>
              <p:cNvSpPr txBox="1">
                <a:spLocks noRot="1" noChangeAspect="1" noMove="1" noResize="1" noEditPoints="1" noAdjustHandles="1" noChangeArrowheads="1" noChangeShapeType="1" noTextEdit="1"/>
              </p:cNvSpPr>
              <p:nvPr/>
            </p:nvSpPr>
            <p:spPr>
              <a:xfrm>
                <a:off x="327306" y="4014580"/>
                <a:ext cx="6022949" cy="400110"/>
              </a:xfrm>
              <a:prstGeom prst="rect">
                <a:avLst/>
              </a:prstGeom>
              <a:blipFill>
                <a:blip r:embed="rId5"/>
                <a:stretch>
                  <a:fillRect l="-506" t="-9231" b="-27692"/>
                </a:stretch>
              </a:blipFill>
            </p:spPr>
            <p:txBody>
              <a:bodyPr/>
              <a:lstStyle/>
              <a:p>
                <a:r>
                  <a:rPr lang="zh-CN" altLang="en-US">
                    <a:noFill/>
                  </a:rPr>
                  <a:t> </a:t>
                </a:r>
              </a:p>
            </p:txBody>
          </p:sp>
        </mc:Fallback>
      </mc:AlternateContent>
      <p:pic>
        <p:nvPicPr>
          <p:cNvPr id="8" name="内容占位符 7">
            <a:extLst>
              <a:ext uri="{FF2B5EF4-FFF2-40B4-BE49-F238E27FC236}">
                <a16:creationId xmlns:a16="http://schemas.microsoft.com/office/drawing/2014/main" xmlns="" id="{5B8F8C5E-8A37-49AE-A2A3-674AC405DE58}"/>
              </a:ext>
            </a:extLst>
          </p:cNvPr>
          <p:cNvPicPr>
            <a:picLocks noChangeAspect="1"/>
          </p:cNvPicPr>
          <p:nvPr/>
        </p:nvPicPr>
        <p:blipFill rotWithShape="1">
          <a:blip r:embed="rId6"/>
          <a:srcRect l="671"/>
          <a:stretch/>
        </p:blipFill>
        <p:spPr>
          <a:xfrm>
            <a:off x="6778651" y="1745391"/>
            <a:ext cx="4968952" cy="2962160"/>
          </a:xfrm>
          <a:prstGeom prst="rect">
            <a:avLst/>
          </a:prstGeom>
        </p:spPr>
      </p:pic>
      <p:graphicFrame>
        <p:nvGraphicFramePr>
          <p:cNvPr id="3" name="对象 2"/>
          <p:cNvGraphicFramePr>
            <a:graphicFrameLocks noChangeAspect="1"/>
          </p:cNvGraphicFramePr>
          <p:nvPr>
            <p:extLst>
              <p:ext uri="{D42A27DB-BD31-4B8C-83A1-F6EECF244321}">
                <p14:modId xmlns:p14="http://schemas.microsoft.com/office/powerpoint/2010/main" val="1489869637"/>
              </p:ext>
            </p:extLst>
          </p:nvPr>
        </p:nvGraphicFramePr>
        <p:xfrm>
          <a:off x="392965" y="4707551"/>
          <a:ext cx="7552861" cy="713952"/>
        </p:xfrm>
        <a:graphic>
          <a:graphicData uri="http://schemas.openxmlformats.org/presentationml/2006/ole">
            <mc:AlternateContent xmlns:mc="http://schemas.openxmlformats.org/markup-compatibility/2006">
              <mc:Choice xmlns:v="urn:schemas-microsoft-com:vml" Requires="v">
                <p:oleObj spid="_x0000_s2063" name="Equation" r:id="rId7" imgW="5105160" imgH="482400" progId="Equation.DSMT4">
                  <p:embed/>
                </p:oleObj>
              </mc:Choice>
              <mc:Fallback>
                <p:oleObj name="Equation" r:id="rId7" imgW="5105160" imgH="482400" progId="Equation.DSMT4">
                  <p:embed/>
                  <p:pic>
                    <p:nvPicPr>
                      <p:cNvPr id="0" name=""/>
                      <p:cNvPicPr/>
                      <p:nvPr/>
                    </p:nvPicPr>
                    <p:blipFill>
                      <a:blip r:embed="rId8"/>
                      <a:stretch>
                        <a:fillRect/>
                      </a:stretch>
                    </p:blipFill>
                    <p:spPr>
                      <a:xfrm>
                        <a:off x="392965" y="4707551"/>
                        <a:ext cx="7552861" cy="713952"/>
                      </a:xfrm>
                      <a:prstGeom prst="rect">
                        <a:avLst/>
                      </a:prstGeom>
                    </p:spPr>
                  </p:pic>
                </p:oleObj>
              </mc:Fallback>
            </mc:AlternateContent>
          </a:graphicData>
        </a:graphic>
      </p:graphicFrame>
    </p:spTree>
    <p:extLst>
      <p:ext uri="{BB962C8B-B14F-4D97-AF65-F5344CB8AC3E}">
        <p14:creationId xmlns:p14="http://schemas.microsoft.com/office/powerpoint/2010/main" val="4180993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8115" y="161033"/>
            <a:ext cx="9820075" cy="936264"/>
          </a:xfrm>
        </p:spPr>
        <p:txBody>
          <a:bodyPr>
            <a:normAutofit/>
          </a:bodyPr>
          <a:lstStyle/>
          <a:p>
            <a:r>
              <a:rPr lang="en-US" altLang="zh-CN" sz="3600" dirty="0">
                <a:latin typeface="Times New Roman" panose="02020603050405020304" pitchFamily="18" charset="0"/>
                <a:cs typeface="Times New Roman" panose="02020603050405020304" pitchFamily="18" charset="0"/>
              </a:rPr>
              <a:t>The </a:t>
            </a:r>
            <a:r>
              <a:rPr lang="en-US" altLang="zh-CN" sz="3600" dirty="0" smtClean="0">
                <a:latin typeface="Times New Roman" panose="02020603050405020304" pitchFamily="18" charset="0"/>
                <a:cs typeface="Times New Roman" panose="02020603050405020304" pitchFamily="18" charset="0"/>
              </a:rPr>
              <a:t>Role </a:t>
            </a:r>
            <a:r>
              <a:rPr lang="en-US" altLang="zh-CN" sz="3600" dirty="0">
                <a:latin typeface="Times New Roman" panose="02020603050405020304" pitchFamily="18" charset="0"/>
                <a:cs typeface="Times New Roman" panose="02020603050405020304" pitchFamily="18" charset="0"/>
              </a:rPr>
              <a:t>of </a:t>
            </a:r>
            <a:r>
              <a:rPr lang="en-US" altLang="zh-CN" sz="3600" dirty="0" smtClean="0">
                <a:latin typeface="Times New Roman" panose="02020603050405020304" pitchFamily="18" charset="0"/>
                <a:cs typeface="Times New Roman" panose="02020603050405020304" pitchFamily="18" charset="0"/>
              </a:rPr>
              <a:t>Polarization </a:t>
            </a:r>
            <a:r>
              <a:rPr lang="en-US" altLang="zh-CN" sz="3600" dirty="0">
                <a:latin typeface="Times New Roman" panose="02020603050405020304" pitchFamily="18" charset="0"/>
                <a:cs typeface="Times New Roman" panose="02020603050405020304" pitchFamily="18" charset="0"/>
              </a:rPr>
              <a:t>in SFG</a:t>
            </a:r>
            <a:endParaRPr lang="zh-CN" altLang="en-US" sz="3600" dirty="0">
              <a:latin typeface="Times New Roman" panose="02020603050405020304" pitchFamily="18" charset="0"/>
              <a:cs typeface="Times New Roman" panose="02020603050405020304" pitchFamily="18" charset="0"/>
            </a:endParaRPr>
          </a:p>
        </p:txBody>
      </p:sp>
      <p:sp>
        <p:nvSpPr>
          <p:cNvPr id="10" name="内容占位符 2"/>
          <p:cNvSpPr>
            <a:spLocks noGrp="1"/>
          </p:cNvSpPr>
          <p:nvPr>
            <p:ph idx="1"/>
          </p:nvPr>
        </p:nvSpPr>
        <p:spPr>
          <a:xfrm>
            <a:off x="0" y="1165596"/>
            <a:ext cx="7911566" cy="3905168"/>
          </a:xfrm>
        </p:spPr>
        <p:txBody>
          <a:bodyPr>
            <a:normAutofit/>
          </a:bodyPr>
          <a:lstStyle/>
          <a:p>
            <a:pPr>
              <a:buFont typeface="Wingdings" panose="05000000000000000000" pitchFamily="2" charset="2"/>
              <a:buChar char="ü"/>
            </a:pPr>
            <a:r>
              <a:rPr lang="en-US" altLang="zh-CN" sz="2400" dirty="0" smtClean="0">
                <a:latin typeface="Times New Roman" panose="02020603050405020304" pitchFamily="18" charset="0"/>
                <a:cs typeface="Times New Roman" panose="02020603050405020304" pitchFamily="18" charset="0"/>
              </a:rPr>
              <a:t>The effect polarizability</a:t>
            </a:r>
          </a:p>
          <a:p>
            <a:endParaRPr lang="en-US" altLang="zh-CN" baseline="30000" dirty="0"/>
          </a:p>
          <a:p>
            <a:pPr>
              <a:buFont typeface="Wingdings" panose="05000000000000000000" pitchFamily="2" charset="2"/>
              <a:buChar char="ü"/>
            </a:pPr>
            <a:r>
              <a:rPr lang="en-US" altLang="zh-CN" sz="2400" dirty="0">
                <a:latin typeface="Times New Roman" panose="02020603050405020304" pitchFamily="18" charset="0"/>
                <a:cs typeface="Times New Roman" panose="02020603050405020304" pitchFamily="18" charset="0"/>
              </a:rPr>
              <a:t>Polarizability in the coordinate of interface :       </a:t>
            </a:r>
          </a:p>
          <a:p>
            <a:pPr marL="228600" lvl="1">
              <a:spcBef>
                <a:spcPts val="1000"/>
              </a:spcBef>
              <a:buFont typeface="Wingdings" panose="05000000000000000000" pitchFamily="2" charset="2"/>
              <a:buChar char="ü"/>
            </a:pPr>
            <a:r>
              <a:rPr lang="en-US" altLang="zh-CN" dirty="0">
                <a:latin typeface="Times New Roman" panose="02020603050405020304" pitchFamily="18" charset="0"/>
                <a:cs typeface="Times New Roman" panose="02020603050405020304" pitchFamily="18" charset="0"/>
              </a:rPr>
              <a:t>Point group:</a:t>
            </a:r>
          </a:p>
          <a:p>
            <a:pPr lvl="1"/>
            <a:endParaRPr lang="en-US" altLang="zh-CN" dirty="0" smtClean="0"/>
          </a:p>
          <a:p>
            <a:pPr marL="228600" lvl="1">
              <a:spcBef>
                <a:spcPts val="1000"/>
              </a:spcBef>
              <a:buFont typeface="Wingdings" panose="05000000000000000000" pitchFamily="2" charset="2"/>
              <a:buChar char="ü"/>
            </a:pPr>
            <a:r>
              <a:rPr lang="en-US" altLang="zh-CN" dirty="0" smtClean="0">
                <a:latin typeface="Times New Roman" panose="02020603050405020304" pitchFamily="18" charset="0"/>
                <a:cs typeface="Times New Roman" panose="02020603050405020304" pitchFamily="18" charset="0"/>
              </a:rPr>
              <a:t>Nonzero factors</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                  </a:t>
            </a:r>
            <a:r>
              <a:rPr lang="en-US" altLang="zh-CN"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ü"/>
            </a:pPr>
            <a:r>
              <a:rPr lang="en-US" altLang="zh-CN" sz="2400" dirty="0">
                <a:latin typeface="Times New Roman" panose="02020603050405020304" pitchFamily="18" charset="0"/>
                <a:cs typeface="Times New Roman" panose="02020603050405020304" pitchFamily="18" charset="0"/>
              </a:rPr>
              <a:t>Fresnel Factor:</a:t>
            </a:r>
          </a:p>
          <a:p>
            <a:endParaRPr lang="zh-CN" altLang="en-US" dirty="0"/>
          </a:p>
        </p:txBody>
      </p:sp>
      <p:pic>
        <p:nvPicPr>
          <p:cNvPr id="11" name="图片 10"/>
          <p:cNvPicPr>
            <a:picLocks noChangeAspect="1"/>
          </p:cNvPicPr>
          <p:nvPr/>
        </p:nvPicPr>
        <p:blipFill>
          <a:blip r:embed="rId3"/>
          <a:stretch>
            <a:fillRect/>
          </a:stretch>
        </p:blipFill>
        <p:spPr>
          <a:xfrm>
            <a:off x="1634534" y="1497277"/>
            <a:ext cx="6038850" cy="581025"/>
          </a:xfrm>
          <a:prstGeom prst="rect">
            <a:avLst/>
          </a:prstGeom>
        </p:spPr>
      </p:pic>
      <p:pic>
        <p:nvPicPr>
          <p:cNvPr id="12" name="图片 11"/>
          <p:cNvPicPr>
            <a:picLocks noChangeAspect="1"/>
          </p:cNvPicPr>
          <p:nvPr/>
        </p:nvPicPr>
        <p:blipFill>
          <a:blip r:embed="rId4"/>
          <a:stretch>
            <a:fillRect/>
          </a:stretch>
        </p:blipFill>
        <p:spPr>
          <a:xfrm>
            <a:off x="5970418" y="1974479"/>
            <a:ext cx="590550" cy="571500"/>
          </a:xfrm>
          <a:prstGeom prst="rect">
            <a:avLst/>
          </a:prstGeom>
        </p:spPr>
      </p:pic>
      <p:pic>
        <p:nvPicPr>
          <p:cNvPr id="13" name="图片 12"/>
          <p:cNvPicPr>
            <a:picLocks noChangeAspect="1"/>
          </p:cNvPicPr>
          <p:nvPr/>
        </p:nvPicPr>
        <p:blipFill>
          <a:blip r:embed="rId5"/>
          <a:stretch>
            <a:fillRect/>
          </a:stretch>
        </p:blipFill>
        <p:spPr>
          <a:xfrm>
            <a:off x="2076847" y="2534119"/>
            <a:ext cx="771354" cy="469174"/>
          </a:xfrm>
          <a:prstGeom prst="rect">
            <a:avLst/>
          </a:prstGeom>
        </p:spPr>
      </p:pic>
      <p:sp>
        <p:nvSpPr>
          <p:cNvPr id="14" name="矩形 13"/>
          <p:cNvSpPr/>
          <p:nvPr/>
        </p:nvSpPr>
        <p:spPr>
          <a:xfrm>
            <a:off x="193738" y="6320088"/>
            <a:ext cx="4950073" cy="338554"/>
          </a:xfrm>
          <a:prstGeom prst="rect">
            <a:avLst/>
          </a:prstGeom>
        </p:spPr>
        <p:txBody>
          <a:bodyPr wrap="none">
            <a:spAutoFit/>
          </a:bodyPr>
          <a:lstStyle/>
          <a:p>
            <a:r>
              <a:rPr lang="de-DE" altLang="zh-CN" sz="1600" dirty="0">
                <a:latin typeface="Times New Roman" panose="02020603050405020304" pitchFamily="18" charset="0"/>
                <a:cs typeface="Times New Roman" panose="02020603050405020304" pitchFamily="18" charset="0"/>
              </a:rPr>
              <a:t>P. Guyot-Sionnest. et.al Chem. Phys. Lett.. </a:t>
            </a:r>
            <a:r>
              <a:rPr lang="de-DE" altLang="zh-CN" sz="1600" b="1" dirty="0">
                <a:latin typeface="Times New Roman" panose="02020603050405020304" pitchFamily="18" charset="0"/>
                <a:cs typeface="Times New Roman" panose="02020603050405020304" pitchFamily="18" charset="0"/>
              </a:rPr>
              <a:t>1988, </a:t>
            </a:r>
            <a:r>
              <a:rPr lang="de-DE" altLang="zh-CN" sz="1600" dirty="0">
                <a:latin typeface="Times New Roman" panose="02020603050405020304" pitchFamily="18" charset="0"/>
                <a:cs typeface="Times New Roman" panose="02020603050405020304" pitchFamily="18" charset="0"/>
              </a:rPr>
              <a:t>144, 1-5</a:t>
            </a:r>
            <a:endParaRPr lang="zh-CN" altLang="en-US" sz="1600" dirty="0">
              <a:latin typeface="Times New Roman" panose="02020603050405020304" pitchFamily="18" charset="0"/>
              <a:cs typeface="Times New Roman" panose="02020603050405020304" pitchFamily="18" charset="0"/>
            </a:endParaRPr>
          </a:p>
        </p:txBody>
      </p:sp>
      <p:pic>
        <p:nvPicPr>
          <p:cNvPr id="15" name="图片 14"/>
          <p:cNvPicPr>
            <a:picLocks noChangeAspect="1"/>
          </p:cNvPicPr>
          <p:nvPr/>
        </p:nvPicPr>
        <p:blipFill>
          <a:blip r:embed="rId6"/>
          <a:stretch>
            <a:fillRect/>
          </a:stretch>
        </p:blipFill>
        <p:spPr>
          <a:xfrm>
            <a:off x="2425080" y="3278821"/>
            <a:ext cx="1209675" cy="428625"/>
          </a:xfrm>
          <a:prstGeom prst="rect">
            <a:avLst/>
          </a:prstGeom>
        </p:spPr>
      </p:pic>
      <p:pic>
        <p:nvPicPr>
          <p:cNvPr id="16" name="图片 15"/>
          <p:cNvPicPr>
            <a:picLocks noChangeAspect="1"/>
          </p:cNvPicPr>
          <p:nvPr/>
        </p:nvPicPr>
        <p:blipFill>
          <a:blip r:embed="rId7"/>
          <a:stretch>
            <a:fillRect/>
          </a:stretch>
        </p:blipFill>
        <p:spPr>
          <a:xfrm>
            <a:off x="3924611" y="3278821"/>
            <a:ext cx="1219200" cy="390525"/>
          </a:xfrm>
          <a:prstGeom prst="rect">
            <a:avLst/>
          </a:prstGeom>
        </p:spPr>
      </p:pic>
      <p:pic>
        <p:nvPicPr>
          <p:cNvPr id="17" name="图片 16"/>
          <p:cNvPicPr>
            <a:picLocks noChangeAspect="1"/>
          </p:cNvPicPr>
          <p:nvPr/>
        </p:nvPicPr>
        <p:blipFill>
          <a:blip r:embed="rId8"/>
          <a:stretch>
            <a:fillRect/>
          </a:stretch>
        </p:blipFill>
        <p:spPr>
          <a:xfrm>
            <a:off x="5337063" y="3312158"/>
            <a:ext cx="1190625" cy="361950"/>
          </a:xfrm>
          <a:prstGeom prst="rect">
            <a:avLst/>
          </a:prstGeom>
        </p:spPr>
      </p:pic>
      <p:pic>
        <p:nvPicPr>
          <p:cNvPr id="18" name="图片 17"/>
          <p:cNvPicPr>
            <a:picLocks noChangeAspect="1"/>
          </p:cNvPicPr>
          <p:nvPr/>
        </p:nvPicPr>
        <p:blipFill>
          <a:blip r:embed="rId9"/>
          <a:stretch>
            <a:fillRect/>
          </a:stretch>
        </p:blipFill>
        <p:spPr>
          <a:xfrm>
            <a:off x="6846119" y="3326446"/>
            <a:ext cx="447675" cy="342900"/>
          </a:xfrm>
          <a:prstGeom prst="rect">
            <a:avLst/>
          </a:prstGeom>
        </p:spPr>
      </p:pic>
      <p:pic>
        <p:nvPicPr>
          <p:cNvPr id="19" name="图片 18"/>
          <p:cNvPicPr>
            <a:picLocks noChangeAspect="1"/>
          </p:cNvPicPr>
          <p:nvPr/>
        </p:nvPicPr>
        <p:blipFill>
          <a:blip r:embed="rId10"/>
          <a:stretch>
            <a:fillRect/>
          </a:stretch>
        </p:blipFill>
        <p:spPr>
          <a:xfrm>
            <a:off x="1634534" y="4116244"/>
            <a:ext cx="5362575" cy="2133600"/>
          </a:xfrm>
          <a:prstGeom prst="rect">
            <a:avLst/>
          </a:prstGeom>
        </p:spPr>
      </p:pic>
      <p:sp>
        <p:nvSpPr>
          <p:cNvPr id="20" name="椭圆 19"/>
          <p:cNvSpPr/>
          <p:nvPr/>
        </p:nvSpPr>
        <p:spPr>
          <a:xfrm>
            <a:off x="5970418" y="5886999"/>
            <a:ext cx="664965" cy="40547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93794" y="1914018"/>
            <a:ext cx="4687155" cy="4175718"/>
          </a:xfrm>
          <a:prstGeom prst="rect">
            <a:avLst/>
          </a:prstGeom>
        </p:spPr>
      </p:pic>
      <p:sp>
        <p:nvSpPr>
          <p:cNvPr id="3" name="幻灯片编号占位符 2"/>
          <p:cNvSpPr>
            <a:spLocks noGrp="1"/>
          </p:cNvSpPr>
          <p:nvPr>
            <p:ph type="sldNum" sz="quarter" idx="12"/>
          </p:nvPr>
        </p:nvSpPr>
        <p:spPr/>
        <p:txBody>
          <a:bodyPr/>
          <a:lstStyle/>
          <a:p>
            <a:fld id="{BC74557A-2007-4312-9AC8-0BF944A3FB3E}" type="slidenum">
              <a:rPr lang="zh-CN" altLang="en-US" smtClean="0"/>
              <a:t>7</a:t>
            </a:fld>
            <a:endParaRPr lang="zh-CN" altLang="en-US"/>
          </a:p>
        </p:txBody>
      </p:sp>
    </p:spTree>
    <p:extLst>
      <p:ext uri="{BB962C8B-B14F-4D97-AF65-F5344CB8AC3E}">
        <p14:creationId xmlns:p14="http://schemas.microsoft.com/office/powerpoint/2010/main" val="2693987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xmlns="" id="{99E6C687-A316-4D1B-995F-C5BE3FC1644A}"/>
              </a:ext>
            </a:extLst>
          </p:cNvPr>
          <p:cNvSpPr>
            <a:spLocks noGrp="1"/>
          </p:cNvSpPr>
          <p:nvPr>
            <p:ph type="sldNum" sz="quarter" idx="12"/>
          </p:nvPr>
        </p:nvSpPr>
        <p:spPr/>
        <p:txBody>
          <a:bodyPr/>
          <a:lstStyle/>
          <a:p>
            <a:fld id="{BC74557A-2007-4312-9AC8-0BF944A3FB3E}" type="slidenum">
              <a:rPr lang="zh-CN" altLang="en-US" smtClean="0"/>
              <a:t>8</a:t>
            </a:fld>
            <a:endParaRPr lang="zh-CN" altLang="en-US"/>
          </a:p>
        </p:txBody>
      </p:sp>
      <p:pic>
        <p:nvPicPr>
          <p:cNvPr id="8" name="内容占位符 7">
            <a:extLst>
              <a:ext uri="{FF2B5EF4-FFF2-40B4-BE49-F238E27FC236}">
                <a16:creationId xmlns:a16="http://schemas.microsoft.com/office/drawing/2014/main" xmlns="" id="{ACC3555D-ECC4-464C-8E6E-E7984C547EAE}"/>
              </a:ext>
            </a:extLst>
          </p:cNvPr>
          <p:cNvPicPr>
            <a:picLocks noGrp="1" noChangeAspect="1"/>
          </p:cNvPicPr>
          <p:nvPr>
            <p:ph idx="1"/>
          </p:nvPr>
        </p:nvPicPr>
        <p:blipFill>
          <a:blip r:embed="rId3"/>
          <a:stretch>
            <a:fillRect/>
          </a:stretch>
        </p:blipFill>
        <p:spPr>
          <a:xfrm>
            <a:off x="6096000" y="1511904"/>
            <a:ext cx="5793105" cy="3162859"/>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xmlns="" id="{B3EBC8AE-C83E-41A4-88FE-3490193D6B7C}"/>
                  </a:ext>
                </a:extLst>
              </p:cNvPr>
              <p:cNvSpPr txBox="1"/>
              <p:nvPr/>
            </p:nvSpPr>
            <p:spPr>
              <a:xfrm>
                <a:off x="674370" y="674370"/>
                <a:ext cx="5421630" cy="1982274"/>
              </a:xfrm>
              <a:prstGeom prst="rect">
                <a:avLst/>
              </a:prstGeom>
              <a:noFill/>
            </p:spPr>
            <p:txBody>
              <a:bodyPr wrap="square" rtlCol="0">
                <a:spAutoFit/>
              </a:bodyPr>
              <a:lstStyle/>
              <a:p>
                <a:pPr marL="285750" indent="-28575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Macroscopic susceptibility tensor </a:t>
                </a:r>
                <a14:m>
                  <m:oMath xmlns:m="http://schemas.openxmlformats.org/officeDocument/2006/math">
                    <m:sSubSup>
                      <m:sSubSupPr>
                        <m:ctrlPr>
                          <a:rPr lang="en-US" altLang="zh-CN" sz="2800" i="1" smtClean="0">
                            <a:latin typeface="Cambria Math" charset="0"/>
                          </a:rPr>
                        </m:ctrlPr>
                      </m:sSubSupPr>
                      <m:e>
                        <m:r>
                          <a:rPr lang="zh-CN" altLang="en-US" sz="2800" i="1" smtClean="0">
                            <a:latin typeface="Cambria Math" panose="02040503050406030204" pitchFamily="18" charset="0"/>
                          </a:rPr>
                          <m:t>𝜒</m:t>
                        </m:r>
                      </m:e>
                      <m:sub>
                        <m:r>
                          <a:rPr lang="en-US" altLang="zh-CN" sz="2800" b="0" i="1" smtClean="0">
                            <a:latin typeface="Cambria Math" panose="02040503050406030204" pitchFamily="18" charset="0"/>
                          </a:rPr>
                          <m:t>𝑖𝑗𝑘</m:t>
                        </m:r>
                      </m:sub>
                      <m:sup>
                        <m:r>
                          <a:rPr lang="en-US" altLang="zh-CN" sz="2800" b="0" i="1" smtClean="0">
                            <a:latin typeface="Cambria Math" panose="02040503050406030204" pitchFamily="18" charset="0"/>
                          </a:rPr>
                          <m:t>(2)</m:t>
                        </m:r>
                      </m:sup>
                    </m:sSubSup>
                  </m:oMath>
                </a14:m>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is related to microscopic hyperpolarizability in molecular coordinate(</a:t>
                </a:r>
                <a:r>
                  <a:rPr lang="en-US" altLang="zh-CN" sz="2800" dirty="0" err="1">
                    <a:latin typeface="Times New Roman" panose="02020603050405020304" pitchFamily="18" charset="0"/>
                    <a:cs typeface="Times New Roman" panose="02020603050405020304" pitchFamily="18" charset="0"/>
                  </a:rPr>
                  <a:t>a,b,c</a:t>
                </a:r>
                <a:r>
                  <a:rPr lang="en-US" altLang="zh-CN" sz="2800"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B3EBC8AE-C83E-41A4-88FE-3490193D6B7C}"/>
                  </a:ext>
                </a:extLst>
              </p:cNvPr>
              <p:cNvSpPr txBox="1">
                <a:spLocks noRot="1" noChangeAspect="1" noMove="1" noResize="1" noEditPoints="1" noAdjustHandles="1" noChangeArrowheads="1" noChangeShapeType="1" noTextEdit="1"/>
              </p:cNvSpPr>
              <p:nvPr/>
            </p:nvSpPr>
            <p:spPr>
              <a:xfrm>
                <a:off x="674370" y="674370"/>
                <a:ext cx="5421630" cy="1982274"/>
              </a:xfrm>
              <a:prstGeom prst="rect">
                <a:avLst/>
              </a:prstGeom>
              <a:blipFill>
                <a:blip r:embed="rId4"/>
                <a:stretch>
                  <a:fillRect l="-2025" t="-3385" r="-562" b="-7692"/>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xmlns="" id="{29499202-B0A9-4275-8D6E-AAEF183FB9E9}"/>
              </a:ext>
            </a:extLst>
          </p:cNvPr>
          <p:cNvPicPr>
            <a:picLocks noChangeAspect="1"/>
          </p:cNvPicPr>
          <p:nvPr/>
        </p:nvPicPr>
        <p:blipFill>
          <a:blip r:embed="rId5"/>
          <a:stretch>
            <a:fillRect/>
          </a:stretch>
        </p:blipFill>
        <p:spPr>
          <a:xfrm>
            <a:off x="2095500" y="2960929"/>
            <a:ext cx="4000500" cy="876300"/>
          </a:xfrm>
          <a:prstGeom prst="rect">
            <a:avLst/>
          </a:prstGeom>
        </p:spPr>
      </p:pic>
      <p:sp>
        <p:nvSpPr>
          <p:cNvPr id="12" name="文本框 11">
            <a:extLst>
              <a:ext uri="{FF2B5EF4-FFF2-40B4-BE49-F238E27FC236}">
                <a16:creationId xmlns:a16="http://schemas.microsoft.com/office/drawing/2014/main" xmlns="" id="{0AEB481F-13ED-4007-961F-A173AF0907AB}"/>
              </a:ext>
            </a:extLst>
          </p:cNvPr>
          <p:cNvSpPr txBox="1"/>
          <p:nvPr/>
        </p:nvSpPr>
        <p:spPr>
          <a:xfrm>
            <a:off x="674370" y="3837229"/>
            <a:ext cx="6640830" cy="1815882"/>
          </a:xfrm>
          <a:prstGeom prst="rect">
            <a:avLst/>
          </a:prstGeom>
          <a:noFill/>
        </p:spPr>
        <p:txBody>
          <a:bodyPr wrap="square" rtlCol="0">
            <a:spAutoFit/>
          </a:bodyPr>
          <a:lstStyle/>
          <a:p>
            <a:pPr marL="285750" indent="-28575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The macroscopic susceptibility of symmetric modes and antisymmetric modes can be obtained.</a:t>
            </a:r>
          </a:p>
          <a:p>
            <a:pPr marL="285750" indent="-285750">
              <a:buFont typeface="Arial" panose="020B0604020202020204" pitchFamily="34" charset="0"/>
              <a:buChar char="•"/>
            </a:pP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470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xmlns="" id="{7475699C-034B-4D3B-8163-9145267C60F1}"/>
                  </a:ext>
                </a:extLst>
              </p:cNvPr>
              <p:cNvSpPr>
                <a:spLocks noGrp="1"/>
              </p:cNvSpPr>
              <p:nvPr>
                <p:ph idx="1"/>
              </p:nvPr>
            </p:nvSpPr>
            <p:spPr>
              <a:xfrm>
                <a:off x="838200" y="445769"/>
                <a:ext cx="10515600" cy="5731193"/>
              </a:xfrm>
            </p:spPr>
            <p:txBody>
              <a:bodyPr/>
              <a:lstStyle/>
              <a:p>
                <a:r>
                  <a:rPr lang="en-US" altLang="zh-CN" dirty="0">
                    <a:latin typeface="Times New Roman" panose="02020603050405020304" pitchFamily="18" charset="0"/>
                    <a:cs typeface="Times New Roman" panose="02020603050405020304" pitchFamily="18" charset="0"/>
                  </a:rPr>
                  <a:t>Macroscopic susceptibility tensor </a:t>
                </a:r>
                <a14:m>
                  <m:oMath xmlns:m="http://schemas.openxmlformats.org/officeDocument/2006/math">
                    <m:sSubSup>
                      <m:sSubSupPr>
                        <m:ctrlPr>
                          <a:rPr lang="en-US" altLang="zh-CN" i="1" smtClean="0">
                            <a:latin typeface="Cambria Math" charset="0"/>
                          </a:rPr>
                        </m:ctrlPr>
                      </m:sSubSupPr>
                      <m:e>
                        <m:r>
                          <a:rPr lang="zh-CN" altLang="en-US" i="1" smtClean="0">
                            <a:latin typeface="Cambria Math" panose="02040503050406030204" pitchFamily="18" charset="0"/>
                          </a:rPr>
                          <m:t>𝜒</m:t>
                        </m:r>
                      </m:e>
                      <m:sub>
                        <m:r>
                          <a:rPr lang="en-US" altLang="zh-CN" b="0" i="1" smtClean="0">
                            <a:latin typeface="Cambria Math" panose="02040503050406030204" pitchFamily="18" charset="0"/>
                          </a:rPr>
                          <m:t>𝑖𝑗𝑘</m:t>
                        </m:r>
                      </m:sub>
                      <m:sup>
                        <m:r>
                          <a:rPr lang="en-US" altLang="zh-CN" b="0" i="1" smtClean="0">
                            <a:latin typeface="Cambria Math" panose="02040503050406030204" pitchFamily="18" charset="0"/>
                          </a:rPr>
                          <m:t>(2)</m:t>
                        </m:r>
                      </m:sup>
                    </m:sSubSup>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is a third rank tensor</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The</a:t>
                </a:r>
                <a14:m>
                  <m:oMath xmlns:m="http://schemas.openxmlformats.org/officeDocument/2006/math">
                    <m:r>
                      <a:rPr lang="en-US" altLang="zh-CN" b="0" i="0" smtClean="0">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𝑇𝑖</m:t>
                    </m:r>
                    <m:sSub>
                      <m:sSubPr>
                        <m:ctrlPr>
                          <a:rPr lang="en-US" altLang="zh-CN" b="0" i="1" smtClean="0">
                            <a:latin typeface="Cambria Math"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𝑂</m:t>
                        </m:r>
                      </m:e>
                      <m:sub>
                        <m:r>
                          <a:rPr lang="en-US" altLang="zh-CN" b="0" i="1" smtClean="0">
                            <a:latin typeface="Cambria Math" panose="02040503050406030204" pitchFamily="18" charset="0"/>
                            <a:ea typeface="Cambria Math" panose="02040503050406030204" pitchFamily="18" charset="0"/>
                          </a:rPr>
                          <m:t>2</m:t>
                        </m:r>
                      </m:sub>
                    </m:sSub>
                    <m:r>
                      <a:rPr lang="en-US" altLang="zh-CN" b="0" i="1" smtClean="0">
                        <a:latin typeface="Cambria Math" panose="02040503050406030204" pitchFamily="18" charset="0"/>
                        <a:ea typeface="Cambria Math" panose="02040503050406030204" pitchFamily="18" charset="0"/>
                      </a:rPr>
                      <m:t>(110)</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surface has a </a:t>
                </a:r>
                <a14:m>
                  <m:oMath xmlns:m="http://schemas.openxmlformats.org/officeDocument/2006/math">
                    <m:sSub>
                      <m:sSubPr>
                        <m:ctrlPr>
                          <a:rPr lang="en-US" altLang="zh-CN" i="1" smtClean="0">
                            <a:latin typeface="Cambria Math"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2</m:t>
                        </m:r>
                        <m:r>
                          <a:rPr lang="en-US" altLang="zh-CN" b="0" i="1" smtClean="0">
                            <a:latin typeface="Cambria Math" panose="02040503050406030204" pitchFamily="18" charset="0"/>
                          </a:rPr>
                          <m:t>𝑣</m:t>
                        </m:r>
                      </m:sub>
                    </m:sSub>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symmetry</a:t>
                </a:r>
              </a:p>
              <a:p>
                <a:endParaRPr lang="en-US" altLang="zh-CN" dirty="0">
                  <a:latin typeface="Times New Roman" panose="02020603050405020304" pitchFamily="18" charset="0"/>
                  <a:cs typeface="Times New Roman" panose="02020603050405020304" pitchFamily="18" charset="0"/>
                </a:endParaRPr>
              </a:p>
              <a:p>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7475699C-034B-4D3B-8163-9145267C60F1}"/>
                  </a:ext>
                </a:extLst>
              </p:cNvPr>
              <p:cNvSpPr>
                <a:spLocks noGrp="1" noRot="1" noChangeAspect="1" noMove="1" noResize="1" noEditPoints="1" noAdjustHandles="1" noChangeArrowheads="1" noChangeShapeType="1" noTextEdit="1"/>
              </p:cNvSpPr>
              <p:nvPr>
                <p:ph idx="1"/>
              </p:nvPr>
            </p:nvSpPr>
            <p:spPr>
              <a:xfrm>
                <a:off x="838200" y="445769"/>
                <a:ext cx="10515600" cy="5731193"/>
              </a:xfrm>
              <a:blipFill>
                <a:blip r:embed="rId3"/>
                <a:stretch>
                  <a:fillRect l="-1043" t="-319"/>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xmlns="" id="{E2C99F4F-9E50-4D8F-BD7B-82AA23683475}"/>
              </a:ext>
            </a:extLst>
          </p:cNvPr>
          <p:cNvSpPr>
            <a:spLocks noGrp="1"/>
          </p:cNvSpPr>
          <p:nvPr>
            <p:ph type="sldNum" sz="quarter" idx="12"/>
          </p:nvPr>
        </p:nvSpPr>
        <p:spPr/>
        <p:txBody>
          <a:bodyPr/>
          <a:lstStyle/>
          <a:p>
            <a:fld id="{BC74557A-2007-4312-9AC8-0BF944A3FB3E}" type="slidenum">
              <a:rPr lang="zh-CN" altLang="en-US" smtClean="0"/>
              <a:t>9</a:t>
            </a:fld>
            <a:endParaRPr lang="zh-CN" altLang="en-US"/>
          </a:p>
        </p:txBody>
      </p:sp>
      <p:pic>
        <p:nvPicPr>
          <p:cNvPr id="7" name="图片 6">
            <a:extLst>
              <a:ext uri="{FF2B5EF4-FFF2-40B4-BE49-F238E27FC236}">
                <a16:creationId xmlns:a16="http://schemas.microsoft.com/office/drawing/2014/main" xmlns="" id="{C3A2ACB7-2865-4A25-9052-4D3834188974}"/>
              </a:ext>
            </a:extLst>
          </p:cNvPr>
          <p:cNvPicPr>
            <a:picLocks noChangeAspect="1"/>
          </p:cNvPicPr>
          <p:nvPr/>
        </p:nvPicPr>
        <p:blipFill>
          <a:blip r:embed="rId4"/>
          <a:stretch>
            <a:fillRect/>
          </a:stretch>
        </p:blipFill>
        <p:spPr>
          <a:xfrm>
            <a:off x="3523773" y="2116651"/>
            <a:ext cx="5144453" cy="705803"/>
          </a:xfrm>
          <a:prstGeom prst="rect">
            <a:avLst/>
          </a:prstGeom>
        </p:spPr>
      </p:pic>
      <p:pic>
        <p:nvPicPr>
          <p:cNvPr id="8" name="图片 7">
            <a:extLst>
              <a:ext uri="{FF2B5EF4-FFF2-40B4-BE49-F238E27FC236}">
                <a16:creationId xmlns:a16="http://schemas.microsoft.com/office/drawing/2014/main" xmlns="" id="{28CC6DD7-0DEE-499A-9E3F-9E4C0D80F3F6}"/>
              </a:ext>
            </a:extLst>
          </p:cNvPr>
          <p:cNvPicPr>
            <a:picLocks noChangeAspect="1"/>
          </p:cNvPicPr>
          <p:nvPr/>
        </p:nvPicPr>
        <p:blipFill>
          <a:blip r:embed="rId5"/>
          <a:stretch>
            <a:fillRect/>
          </a:stretch>
        </p:blipFill>
        <p:spPr>
          <a:xfrm>
            <a:off x="2739390" y="1040658"/>
            <a:ext cx="6998970" cy="548112"/>
          </a:xfrm>
          <a:prstGeom prst="rect">
            <a:avLst/>
          </a:prstGeom>
        </p:spPr>
      </p:pic>
      <p:pic>
        <p:nvPicPr>
          <p:cNvPr id="9" name="图片 8">
            <a:extLst>
              <a:ext uri="{FF2B5EF4-FFF2-40B4-BE49-F238E27FC236}">
                <a16:creationId xmlns:a16="http://schemas.microsoft.com/office/drawing/2014/main" xmlns="" id="{5298B9F0-2089-4164-8F4E-33FC2D222E20}"/>
              </a:ext>
            </a:extLst>
          </p:cNvPr>
          <p:cNvPicPr>
            <a:picLocks noChangeAspect="1"/>
          </p:cNvPicPr>
          <p:nvPr/>
        </p:nvPicPr>
        <p:blipFill>
          <a:blip r:embed="rId6"/>
          <a:stretch>
            <a:fillRect/>
          </a:stretch>
        </p:blipFill>
        <p:spPr>
          <a:xfrm>
            <a:off x="1645920" y="2731770"/>
            <a:ext cx="8900160" cy="3528367"/>
          </a:xfrm>
          <a:prstGeom prst="rect">
            <a:avLst/>
          </a:prstGeom>
        </p:spPr>
      </p:pic>
    </p:spTree>
    <p:extLst>
      <p:ext uri="{BB962C8B-B14F-4D97-AF65-F5344CB8AC3E}">
        <p14:creationId xmlns:p14="http://schemas.microsoft.com/office/powerpoint/2010/main" val="3381106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2491</TotalTime>
  <Words>1546</Words>
  <Application>Microsoft Macintosh PowerPoint</Application>
  <PresentationFormat>宽屏</PresentationFormat>
  <Paragraphs>172</Paragraphs>
  <Slides>23</Slides>
  <Notes>13</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31" baseType="lpstr">
      <vt:lpstr>Cambria Math</vt:lpstr>
      <vt:lpstr>Times New Roman</vt:lpstr>
      <vt:lpstr>Wingdings</vt:lpstr>
      <vt:lpstr>等线</vt:lpstr>
      <vt:lpstr>等线 Light</vt:lpstr>
      <vt:lpstr>Arial</vt:lpstr>
      <vt:lpstr>Office 主题​​</vt:lpstr>
      <vt:lpstr>Equation</vt:lpstr>
      <vt:lpstr>PowerPoint 演示文稿</vt:lpstr>
      <vt:lpstr>Outline</vt:lpstr>
      <vt:lpstr>1. Introduction</vt:lpstr>
      <vt:lpstr>SFG</vt:lpstr>
      <vt:lpstr>PowerPoint 演示文稿</vt:lpstr>
      <vt:lpstr>SFG</vt:lpstr>
      <vt:lpstr>The Role of Polarization in SFG</vt:lpstr>
      <vt:lpstr>PowerPoint 演示文稿</vt:lpstr>
      <vt:lpstr>PowerPoint 演示文稿</vt:lpstr>
      <vt:lpstr>PowerPoint 演示文稿</vt:lpstr>
      <vt:lpstr>PowerPoint 演示文稿</vt:lpstr>
      <vt:lpstr>PowerPoint 演示文稿</vt:lpstr>
      <vt:lpstr>symmetric and antisymmetric stretching</vt:lpstr>
      <vt:lpstr>PowerPoint 演示文稿</vt:lpstr>
      <vt:lpstr>2. Brief Review of the Experiment</vt:lpstr>
      <vt:lpstr>3. Result and discussion</vt:lpstr>
      <vt:lpstr> 3.1 Polarization-Dependent SFG Measurements</vt:lpstr>
      <vt:lpstr>3.2 Coverage-Dependent SFG Measurements</vt:lpstr>
      <vt:lpstr>3.3 UV Irradiation Treatment</vt:lpstr>
      <vt:lpstr>Summary of the assignments</vt:lpstr>
      <vt:lpstr>3.4 SFG Measurement of Methoxy at Obr Sites</vt:lpstr>
      <vt:lpstr>4. Conclusion and outlook</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李li</dc:creator>
  <cp:lastModifiedBy>Microsoft Office 用户</cp:lastModifiedBy>
  <cp:revision>63</cp:revision>
  <dcterms:created xsi:type="dcterms:W3CDTF">2017-11-22T02:10:07Z</dcterms:created>
  <dcterms:modified xsi:type="dcterms:W3CDTF">2017-11-28T07:04:33Z</dcterms:modified>
</cp:coreProperties>
</file>